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4"/>
  </p:sldMasterIdLst>
  <p:notesMasterIdLst>
    <p:notesMasterId r:id="rId37"/>
  </p:notesMasterIdLst>
  <p:handoutMasterIdLst>
    <p:handoutMasterId r:id="rId38"/>
  </p:handoutMasterIdLst>
  <p:sldIdLst>
    <p:sldId id="3825" r:id="rId5"/>
    <p:sldId id="3826" r:id="rId6"/>
    <p:sldId id="3827" r:id="rId7"/>
    <p:sldId id="3839" r:id="rId8"/>
    <p:sldId id="3840" r:id="rId9"/>
    <p:sldId id="3841" r:id="rId10"/>
    <p:sldId id="3791" r:id="rId11"/>
    <p:sldId id="3835" r:id="rId12"/>
    <p:sldId id="3831" r:id="rId13"/>
    <p:sldId id="3836" r:id="rId14"/>
    <p:sldId id="3837" r:id="rId15"/>
    <p:sldId id="3838" r:id="rId16"/>
    <p:sldId id="3842" r:id="rId17"/>
    <p:sldId id="3849" r:id="rId18"/>
    <p:sldId id="3843" r:id="rId19"/>
    <p:sldId id="3844" r:id="rId20"/>
    <p:sldId id="3845" r:id="rId21"/>
    <p:sldId id="3846" r:id="rId22"/>
    <p:sldId id="3847" r:id="rId23"/>
    <p:sldId id="3848" r:id="rId24"/>
    <p:sldId id="3850" r:id="rId25"/>
    <p:sldId id="3861" r:id="rId26"/>
    <p:sldId id="3851" r:id="rId27"/>
    <p:sldId id="3852" r:id="rId28"/>
    <p:sldId id="3853" r:id="rId29"/>
    <p:sldId id="3854" r:id="rId30"/>
    <p:sldId id="3855" r:id="rId31"/>
    <p:sldId id="3856" r:id="rId32"/>
    <p:sldId id="3857" r:id="rId33"/>
    <p:sldId id="3859" r:id="rId34"/>
    <p:sldId id="3860" r:id="rId35"/>
    <p:sldId id="3834" r:id="rId3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F4BA4-3A87-41B9-857D-4EA38551542F}" v="1054" dt="2023-04-01T17:04:53.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Tema Uygulanmış Stil 1 - Vurgu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snapToGrid="0">
      <p:cViewPr varScale="1">
        <p:scale>
          <a:sx n="111" d="100"/>
          <a:sy n="111" d="100"/>
        </p:scale>
        <p:origin x="576" y="96"/>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C9F98CD2-ED1D-4B96-BCFF-760B8CAA48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16014D22-622D-4DB3-93B1-1416373817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57745D-1CCA-46F8-BC2F-B1B1CF930DB8}" type="datetime1">
              <a:rPr lang="tr-TR" smtClean="0"/>
              <a:t>4.04.2023</a:t>
            </a:fld>
            <a:endParaRPr lang="tr-TR"/>
          </a:p>
        </p:txBody>
      </p:sp>
      <p:sp>
        <p:nvSpPr>
          <p:cNvPr id="4" name="Alt Bilgi Yer Tutucusu 3">
            <a:extLst>
              <a:ext uri="{FF2B5EF4-FFF2-40B4-BE49-F238E27FC236}">
                <a16:creationId xmlns:a16="http://schemas.microsoft.com/office/drawing/2014/main" id="{CB2FF1CD-A939-4F4D-9094-DDE05D0B21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91DB1086-8184-46D7-92A4-9F1C38B619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CB4CAA-D5A5-4041-A58B-975F44B1871B}" type="slidenum">
              <a:rPr lang="tr-TR" smtClean="0"/>
              <a:t>‹#›</a:t>
            </a:fld>
            <a:endParaRPr lang="tr-TR"/>
          </a:p>
        </p:txBody>
      </p:sp>
    </p:spTree>
    <p:extLst>
      <p:ext uri="{BB962C8B-B14F-4D97-AF65-F5344CB8AC3E}">
        <p14:creationId xmlns:p14="http://schemas.microsoft.com/office/powerpoint/2010/main" val="12349299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4E20826-8112-4B3D-A7D9-405BB5A4F67F}" type="datetime1">
              <a:rPr lang="tr-TR" noProof="0" smtClean="0"/>
              <a:t>4.04.2023</a:t>
            </a:fld>
            <a:endParaRPr lang="tr-TR" noProof="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tr-TR" noProof="0" smtClean="0"/>
              <a:t>‹#›</a:t>
            </a:fld>
            <a:endParaRPr lang="tr-TR"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1</a:t>
            </a:fld>
            <a:endParaRPr lang="tr-TR"/>
          </a:p>
        </p:txBody>
      </p:sp>
    </p:spTree>
    <p:extLst>
      <p:ext uri="{BB962C8B-B14F-4D97-AF65-F5344CB8AC3E}">
        <p14:creationId xmlns:p14="http://schemas.microsoft.com/office/powerpoint/2010/main" val="3210640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2</a:t>
            </a:fld>
            <a:endParaRPr lang="tr-TR"/>
          </a:p>
        </p:txBody>
      </p:sp>
    </p:spTree>
    <p:extLst>
      <p:ext uri="{BB962C8B-B14F-4D97-AF65-F5344CB8AC3E}">
        <p14:creationId xmlns:p14="http://schemas.microsoft.com/office/powerpoint/2010/main" val="185513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3</a:t>
            </a:fld>
            <a:endParaRPr lang="tr-TR"/>
          </a:p>
        </p:txBody>
      </p:sp>
    </p:spTree>
    <p:extLst>
      <p:ext uri="{BB962C8B-B14F-4D97-AF65-F5344CB8AC3E}">
        <p14:creationId xmlns:p14="http://schemas.microsoft.com/office/powerpoint/2010/main" val="1527496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4</a:t>
            </a:fld>
            <a:endParaRPr lang="tr-TR"/>
          </a:p>
        </p:txBody>
      </p:sp>
    </p:spTree>
    <p:extLst>
      <p:ext uri="{BB962C8B-B14F-4D97-AF65-F5344CB8AC3E}">
        <p14:creationId xmlns:p14="http://schemas.microsoft.com/office/powerpoint/2010/main" val="55528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5</a:t>
            </a:fld>
            <a:endParaRPr lang="tr-TR"/>
          </a:p>
        </p:txBody>
      </p:sp>
    </p:spTree>
    <p:extLst>
      <p:ext uri="{BB962C8B-B14F-4D97-AF65-F5344CB8AC3E}">
        <p14:creationId xmlns:p14="http://schemas.microsoft.com/office/powerpoint/2010/main" val="3797315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6</a:t>
            </a:fld>
            <a:endParaRPr lang="tr-TR"/>
          </a:p>
        </p:txBody>
      </p:sp>
    </p:spTree>
    <p:extLst>
      <p:ext uri="{BB962C8B-B14F-4D97-AF65-F5344CB8AC3E}">
        <p14:creationId xmlns:p14="http://schemas.microsoft.com/office/powerpoint/2010/main" val="12136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7</a:t>
            </a:fld>
            <a:endParaRPr lang="tr-TR"/>
          </a:p>
        </p:txBody>
      </p:sp>
    </p:spTree>
    <p:extLst>
      <p:ext uri="{BB962C8B-B14F-4D97-AF65-F5344CB8AC3E}">
        <p14:creationId xmlns:p14="http://schemas.microsoft.com/office/powerpoint/2010/main" val="249547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40C6A29-4676-420C-BBE3-ACC2B80F64D4}" type="slidenum">
              <a:rPr lang="tr-TR" smtClean="0"/>
              <a:t>9</a:t>
            </a:fld>
            <a:endParaRPr lang="tr-TR"/>
          </a:p>
        </p:txBody>
      </p:sp>
    </p:spTree>
    <p:extLst>
      <p:ext uri="{BB962C8B-B14F-4D97-AF65-F5344CB8AC3E}">
        <p14:creationId xmlns:p14="http://schemas.microsoft.com/office/powerpoint/2010/main" val="1917031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D40C6A29-4676-420C-BBE3-ACC2B80F64D4}" type="slidenum">
              <a:rPr lang="tr-TR" smtClean="0"/>
              <a:t>32</a:t>
            </a:fld>
            <a:endParaRPr lang="tr-TR"/>
          </a:p>
        </p:txBody>
      </p:sp>
    </p:spTree>
    <p:extLst>
      <p:ext uri="{BB962C8B-B14F-4D97-AF65-F5344CB8AC3E}">
        <p14:creationId xmlns:p14="http://schemas.microsoft.com/office/powerpoint/2010/main" val="1670162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A7E55DD-6112-F458-7E6D-9B830C73BCF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F4890BCD-1A9A-DCCA-E1C6-15019BED08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79B1AF7C-D281-F9D2-915B-B7D73D542792}"/>
              </a:ext>
            </a:extLst>
          </p:cNvPr>
          <p:cNvSpPr>
            <a:spLocks noGrp="1"/>
          </p:cNvSpPr>
          <p:nvPr>
            <p:ph type="dt" sz="half" idx="10"/>
          </p:nvPr>
        </p:nvSpPr>
        <p:spPr/>
        <p:txBody>
          <a:bodyPr/>
          <a:lstStyle/>
          <a:p>
            <a:fld id="{C8AB2AB2-F788-4748-AF79-4681E2624D2C}" type="datetimeFigureOut">
              <a:rPr lang="tr-TR" smtClean="0"/>
              <a:t>4.04.2023</a:t>
            </a:fld>
            <a:endParaRPr lang="tr-TR"/>
          </a:p>
        </p:txBody>
      </p:sp>
      <p:sp>
        <p:nvSpPr>
          <p:cNvPr id="5" name="Alt Bilgi Yer Tutucusu 4">
            <a:extLst>
              <a:ext uri="{FF2B5EF4-FFF2-40B4-BE49-F238E27FC236}">
                <a16:creationId xmlns:a16="http://schemas.microsoft.com/office/drawing/2014/main" id="{AB1555ED-9A47-FA47-4F12-61B21D04FE2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450E705-8F69-A3B9-866A-41D65C9337BC}"/>
              </a:ext>
            </a:extLst>
          </p:cNvPr>
          <p:cNvSpPr>
            <a:spLocks noGrp="1"/>
          </p:cNvSpPr>
          <p:nvPr>
            <p:ph type="sldNum" sz="quarter" idx="12"/>
          </p:nvPr>
        </p:nvSpPr>
        <p:spPr/>
        <p:txBody>
          <a:bodyPr/>
          <a:lstStyle/>
          <a:p>
            <a:fld id="{2AE013E8-611F-4BDD-964D-AC897F8D46EA}" type="slidenum">
              <a:rPr lang="tr-TR" smtClean="0"/>
              <a:t>‹#›</a:t>
            </a:fld>
            <a:endParaRPr lang="tr-TR"/>
          </a:p>
        </p:txBody>
      </p:sp>
      <p:sp>
        <p:nvSpPr>
          <p:cNvPr id="7" name="Serbest Form 13">
            <a:extLst>
              <a:ext uri="{FF2B5EF4-FFF2-40B4-BE49-F238E27FC236}">
                <a16:creationId xmlns:a16="http://schemas.microsoft.com/office/drawing/2014/main" id="{3A375710-A99C-2B9A-5FA6-E9E70170F46A}"/>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8" name="Düz Bağlayıcı 7">
            <a:extLst>
              <a:ext uri="{FF2B5EF4-FFF2-40B4-BE49-F238E27FC236}">
                <a16:creationId xmlns:a16="http://schemas.microsoft.com/office/drawing/2014/main" id="{B1A25AA0-4BEB-F9F2-FBAC-E7356C457EF4}"/>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Serbest Biçim: Şekil 13">
            <a:extLst>
              <a:ext uri="{FF2B5EF4-FFF2-40B4-BE49-F238E27FC236}">
                <a16:creationId xmlns:a16="http://schemas.microsoft.com/office/drawing/2014/main" id="{E31E7D4D-E334-7828-9CBF-11631952BB74}"/>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erbest Biçim: Şekil 15">
            <a:extLst>
              <a:ext uri="{FF2B5EF4-FFF2-40B4-BE49-F238E27FC236}">
                <a16:creationId xmlns:a16="http://schemas.microsoft.com/office/drawing/2014/main" id="{916FD8DF-5FF4-8249-322C-B89FBBCEAF6D}"/>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6B878BC-AC6C-93F1-CCBC-4C93154DE88B}"/>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Serbest Biçim: Şekil 19">
            <a:extLst>
              <a:ext uri="{FF2B5EF4-FFF2-40B4-BE49-F238E27FC236}">
                <a16:creationId xmlns:a16="http://schemas.microsoft.com/office/drawing/2014/main" id="{DD3416CA-32EB-DEF5-41D3-7FAECAF59DB0}"/>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Yay 12">
            <a:extLst>
              <a:ext uri="{FF2B5EF4-FFF2-40B4-BE49-F238E27FC236}">
                <a16:creationId xmlns:a16="http://schemas.microsoft.com/office/drawing/2014/main" id="{C7F641A8-0244-00D1-EDAC-36BBE45D86D0}"/>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347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9941A1-2F71-1244-DDC3-29AC0A5589F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CC31263-BC0F-640D-DD28-41AB7A11EB88}"/>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796385D-D019-3100-FAD2-B086567E83AA}"/>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8BD370D5-E3CD-1008-5B5F-4518B5D5E70C}"/>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F8D54C61-3E13-F922-C3ED-6B800971D90B}"/>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163981458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819A06F6-E9F4-EF83-771D-06E69DAB6E51}"/>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99E9FE0-67C8-8C28-05B5-04AD9E5C39E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1B33C41-9FDE-85F4-97DB-D3DDDB3B71B7}"/>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7B4D94A4-EA79-5B25-9CC0-7263AB4D1747}"/>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31D71E0D-59D9-8DFF-2C3E-4EEEDF19959E}"/>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344064225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orta boy resim içeren Başlık ve İçerik">
    <p:spTree>
      <p:nvGrpSpPr>
        <p:cNvPr id="1" name=""/>
        <p:cNvGrpSpPr/>
        <p:nvPr/>
      </p:nvGrpSpPr>
      <p:grpSpPr>
        <a:xfrm>
          <a:off x="0" y="0"/>
          <a:ext cx="0" cy="0"/>
          <a:chOff x="0" y="0"/>
          <a:chExt cx="0" cy="0"/>
        </a:xfrm>
      </p:grpSpPr>
      <p:sp>
        <p:nvSpPr>
          <p:cNvPr id="20" name="Resim Yer Tutucusu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1" name="Resim Yer Tutucusu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Yay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Tree>
    <p:extLst>
      <p:ext uri="{BB962C8B-B14F-4D97-AF65-F5344CB8AC3E}">
        <p14:creationId xmlns:p14="http://schemas.microsoft.com/office/powerpoint/2010/main" val="1259233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Kapanış">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erbest Form: Şekil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erbest Biçim: Şekil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Serbest Biçim: Şekil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Serbest Biçim: Şekil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Serbest Biçim: Şekil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Serbest Form: Şekil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tr-TR" noProof="0"/>
              <a:t>Asıl metin stillerini düzenlemek için tıklayın</a:t>
            </a:r>
          </a:p>
          <a:p>
            <a:pPr lvl="1" rtl="0"/>
            <a:r>
              <a:rPr lang="tr-TR" noProof="0"/>
              <a:t>İkinci düzey</a:t>
            </a:r>
          </a:p>
          <a:p>
            <a:pPr lvl="2" rtl="0"/>
            <a:r>
              <a:rPr lang="tr-TR" noProof="0"/>
              <a:t>Üçüncü düzey</a:t>
            </a:r>
          </a:p>
        </p:txBody>
      </p:sp>
    </p:spTree>
    <p:extLst>
      <p:ext uri="{BB962C8B-B14F-4D97-AF65-F5344CB8AC3E}">
        <p14:creationId xmlns:p14="http://schemas.microsoft.com/office/powerpoint/2010/main" val="2325267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şlık ve İçerik 2 küçük resim">
    <p:spTree>
      <p:nvGrpSpPr>
        <p:cNvPr id="1" name=""/>
        <p:cNvGrpSpPr/>
        <p:nvPr/>
      </p:nvGrpSpPr>
      <p:grpSpPr>
        <a:xfrm>
          <a:off x="0" y="0"/>
          <a:ext cx="0" cy="0"/>
          <a:chOff x="0" y="0"/>
          <a:chExt cx="0" cy="0"/>
        </a:xfrm>
      </p:grpSpPr>
      <p:sp>
        <p:nvSpPr>
          <p:cNvPr id="22" name="Resim Yer Tutucusu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1" name="Resim Yer Tutucusu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tr-TR" noProof="0"/>
              <a:t>Resim eklemek için simgeye tıklayın</a:t>
            </a:r>
          </a:p>
        </p:txBody>
      </p:sp>
      <p:sp>
        <p:nvSpPr>
          <p:cNvPr id="2" name="Başlık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tr-TR" noProof="0"/>
              <a:t>Asıl başlık stilini düzenlemek için tıklayın</a:t>
            </a:r>
          </a:p>
        </p:txBody>
      </p:sp>
      <p:sp>
        <p:nvSpPr>
          <p:cNvPr id="3" name="İçerik Yer Tutucusu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 name="Tarih Yer Tutucusu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Dikdörtgen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şlık ve İçerik 2">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tr-TR" noProof="0"/>
              <a:t>Asıl başlık stilini düzenlemek için tıklayın</a:t>
            </a:r>
          </a:p>
        </p:txBody>
      </p:sp>
      <p:sp>
        <p:nvSpPr>
          <p:cNvPr id="3" name="Tarih Yer Tutucusu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6" name="Serbest Biçim: Şekil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erbest Biçim: Şekil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İçerik Yer Tutucusu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Tree>
    <p:extLst>
      <p:ext uri="{BB962C8B-B14F-4D97-AF65-F5344CB8AC3E}">
        <p14:creationId xmlns:p14="http://schemas.microsoft.com/office/powerpoint/2010/main" val="898923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simli alıntı slaydı">
    <p:spTree>
      <p:nvGrpSpPr>
        <p:cNvPr id="1" name=""/>
        <p:cNvGrpSpPr/>
        <p:nvPr/>
      </p:nvGrpSpPr>
      <p:grpSpPr>
        <a:xfrm>
          <a:off x="0" y="0"/>
          <a:ext cx="0" cy="0"/>
          <a:chOff x="0" y="0"/>
          <a:chExt cx="0" cy="0"/>
        </a:xfrm>
      </p:grpSpPr>
      <p:sp>
        <p:nvSpPr>
          <p:cNvPr id="6" name="Resim Yer Tutucusu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tr-TR" noProof="0"/>
              <a:t>Resim eklemek için simgeye tıklayın</a:t>
            </a:r>
          </a:p>
        </p:txBody>
      </p:sp>
      <p:sp>
        <p:nvSpPr>
          <p:cNvPr id="10" name="Başlık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a:t>Asıl metin stillerini düzenlemek için tıklayın</a:t>
            </a:r>
          </a:p>
        </p:txBody>
      </p:sp>
      <p:sp>
        <p:nvSpPr>
          <p:cNvPr id="11" name="Tarih Yer Tutucusu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tr-TR" noProof="0"/>
              <a:t>03.09.20XX</a:t>
            </a:r>
          </a:p>
        </p:txBody>
      </p:sp>
      <p:sp>
        <p:nvSpPr>
          <p:cNvPr id="12" name="Alt Bilgi Yer Tutucusu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tr-TR" noProof="0"/>
              <a:t>Sunu Başlığı</a:t>
            </a:r>
          </a:p>
        </p:txBody>
      </p:sp>
      <p:sp>
        <p:nvSpPr>
          <p:cNvPr id="13" name="Slayt Numarası Yer Tutucusu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tr-TR" noProof="0" smtClean="0"/>
              <a:pPr>
                <a:defRPr/>
              </a:pPr>
              <a:t>‹#›</a:t>
            </a:fld>
            <a:endParaRPr lang="tr-TR" noProof="0"/>
          </a:p>
        </p:txBody>
      </p:sp>
    </p:spTree>
    <p:extLst>
      <p:ext uri="{BB962C8B-B14F-4D97-AF65-F5344CB8AC3E}">
        <p14:creationId xmlns:p14="http://schemas.microsoft.com/office/powerpoint/2010/main" val="220328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Yalnızca Başlık">
    <p:spTree>
      <p:nvGrpSpPr>
        <p:cNvPr id="1" name=""/>
        <p:cNvGrpSpPr/>
        <p:nvPr/>
      </p:nvGrpSpPr>
      <p:grpSpPr>
        <a:xfrm>
          <a:off x="0" y="0"/>
          <a:ext cx="0" cy="0"/>
          <a:chOff x="0" y="0"/>
          <a:chExt cx="0" cy="0"/>
        </a:xfrm>
      </p:grpSpPr>
      <p:sp>
        <p:nvSpPr>
          <p:cNvPr id="2" name="Tarih Yer Tutucusu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tr-TR" noProof="0">
                <a:solidFill>
                  <a:prstClr val="black">
                    <a:tint val="75000"/>
                  </a:prstClr>
                </a:solidFill>
              </a:rPr>
              <a:t>03.09.20XX</a:t>
            </a:r>
          </a:p>
        </p:txBody>
      </p:sp>
      <p:sp>
        <p:nvSpPr>
          <p:cNvPr id="3" name="Alt Bilgi Yer Tutucusu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tr-TR" noProof="0">
                <a:solidFill>
                  <a:prstClr val="black">
                    <a:tint val="75000"/>
                  </a:prstClr>
                </a:solidFill>
              </a:rPr>
              <a:t>Sunu Başlığı</a:t>
            </a:r>
          </a:p>
        </p:txBody>
      </p:sp>
      <p:sp>
        <p:nvSpPr>
          <p:cNvPr id="4" name="Slayt Numarası Yer Tutucusu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
        <p:nvSpPr>
          <p:cNvPr id="5" name="Serbest Form: Şekil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erbest Biçim: Şekil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Başlık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tr-TR" noProof="0"/>
              <a:t>Asıl başlık stilini düzenlemek için tıklayın</a:t>
            </a:r>
          </a:p>
        </p:txBody>
      </p:sp>
    </p:spTree>
    <p:extLst>
      <p:ext uri="{BB962C8B-B14F-4D97-AF65-F5344CB8AC3E}">
        <p14:creationId xmlns:p14="http://schemas.microsoft.com/office/powerpoint/2010/main" val="363540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70BB91-7B50-B57D-5975-3647C87A25F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2CD4D1E-B2AA-B836-FAC7-C182CB2F408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9BFE8ED-6A4C-54EF-DDB1-3DABEF5A9D72}"/>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69D7D3E0-9255-2E9C-EEF5-275970709573}"/>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95CA3BC5-E10B-9B47-845F-5CF41EC19537}"/>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398447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B1AD72-BC9B-29BA-2630-BB3EEB05F71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A66A13E-DB8A-C20F-03ED-0B64E0474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95B7377-E847-1A13-F2E2-8E0505C1CFCB}"/>
              </a:ext>
            </a:extLst>
          </p:cNvPr>
          <p:cNvSpPr>
            <a:spLocks noGrp="1"/>
          </p:cNvSpPr>
          <p:nvPr>
            <p:ph type="dt" sz="half" idx="10"/>
          </p:nvPr>
        </p:nvSpPr>
        <p:spPr/>
        <p:txBody>
          <a:bodyPr/>
          <a:lstStyle/>
          <a:p>
            <a:fld id="{C8AB2AB2-F788-4748-AF79-4681E2624D2C}" type="datetimeFigureOut">
              <a:rPr lang="tr-TR" smtClean="0"/>
              <a:t>4.04.2023</a:t>
            </a:fld>
            <a:endParaRPr lang="tr-TR"/>
          </a:p>
        </p:txBody>
      </p:sp>
      <p:sp>
        <p:nvSpPr>
          <p:cNvPr id="5" name="Alt Bilgi Yer Tutucusu 4">
            <a:extLst>
              <a:ext uri="{FF2B5EF4-FFF2-40B4-BE49-F238E27FC236}">
                <a16:creationId xmlns:a16="http://schemas.microsoft.com/office/drawing/2014/main" id="{FCB281DA-E940-19EC-BAE3-9D31D10C6BD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DE63D56-E36A-6AB6-7308-BAB8EEBA3F6E}"/>
              </a:ext>
            </a:extLst>
          </p:cNvPr>
          <p:cNvSpPr>
            <a:spLocks noGrp="1"/>
          </p:cNvSpPr>
          <p:nvPr>
            <p:ph type="sldNum" sz="quarter" idx="12"/>
          </p:nvPr>
        </p:nvSpPr>
        <p:spPr/>
        <p:txBody>
          <a:bodyPr/>
          <a:lstStyle/>
          <a:p>
            <a:fld id="{2AE013E8-611F-4BDD-964D-AC897F8D46EA}" type="slidenum">
              <a:rPr lang="tr-TR" smtClean="0"/>
              <a:t>‹#›</a:t>
            </a:fld>
            <a:endParaRPr lang="tr-TR"/>
          </a:p>
        </p:txBody>
      </p:sp>
      <p:sp>
        <p:nvSpPr>
          <p:cNvPr id="7" name="Oval 6">
            <a:extLst>
              <a:ext uri="{FF2B5EF4-FFF2-40B4-BE49-F238E27FC236}">
                <a16:creationId xmlns:a16="http://schemas.microsoft.com/office/drawing/2014/main" id="{44719561-BC4D-9751-4C27-A042019EA88B}"/>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Yay 7">
            <a:extLst>
              <a:ext uri="{FF2B5EF4-FFF2-40B4-BE49-F238E27FC236}">
                <a16:creationId xmlns:a16="http://schemas.microsoft.com/office/drawing/2014/main" id="{E629137E-FF4B-42B4-FD91-D90613457E41}"/>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B6BF13C4-A841-20B8-80C2-03262932687F}"/>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640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3FD27B-67AA-DD20-AE23-6A4D1A585D9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9B55427-1E2C-713B-D827-E6DBB86DF13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1783021-EC98-FEAF-F9E3-1AFD951BD1C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4DA01C6B-C651-76E4-39B7-E2DBFAC8B4DA}"/>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3C3841CC-43C4-EA95-01AF-200315C9B776}"/>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91A4D15E-DF62-1BB4-3BCF-8DF1487C7B64}"/>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4132068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F4D0BC-CBCC-43B0-C69C-5829CFFD282D}"/>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C57A204-A0F7-0739-150E-218CB12837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0982BFFF-D2C3-4720-2716-6D4F455CA97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3AAA1916-969D-FD26-7484-3317AD5EE5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7A0246F-F11E-0AAC-FE2D-664B30701A74}"/>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9D8DB99A-8535-E237-6563-7AA42A868536}"/>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8" name="Alt Bilgi Yer Tutucusu 7">
            <a:extLst>
              <a:ext uri="{FF2B5EF4-FFF2-40B4-BE49-F238E27FC236}">
                <a16:creationId xmlns:a16="http://schemas.microsoft.com/office/drawing/2014/main" id="{99056449-C484-E40E-DB94-24901421F039}"/>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9" name="Slayt Numarası Yer Tutucusu 8">
            <a:extLst>
              <a:ext uri="{FF2B5EF4-FFF2-40B4-BE49-F238E27FC236}">
                <a16:creationId xmlns:a16="http://schemas.microsoft.com/office/drawing/2014/main" id="{ADAB25F4-4035-320C-2AD8-72DDBECFEA5D}"/>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34345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51142E-D980-64B0-1339-0A383EE5D020}"/>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FD3596E6-F8A2-A6C6-F942-6543851F99F2}"/>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4" name="Alt Bilgi Yer Tutucusu 3">
            <a:extLst>
              <a:ext uri="{FF2B5EF4-FFF2-40B4-BE49-F238E27FC236}">
                <a16:creationId xmlns:a16="http://schemas.microsoft.com/office/drawing/2014/main" id="{CD616E8F-C38B-03D5-25CE-A09EFCC74407}"/>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5" name="Slayt Numarası Yer Tutucusu 4">
            <a:extLst>
              <a:ext uri="{FF2B5EF4-FFF2-40B4-BE49-F238E27FC236}">
                <a16:creationId xmlns:a16="http://schemas.microsoft.com/office/drawing/2014/main" id="{D1F31D91-1B01-FD08-62DC-9AB0D249CFF8}"/>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226857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C684CF5-1813-F7F8-189B-BA53C5D0854E}"/>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3" name="Alt Bilgi Yer Tutucusu 2">
            <a:extLst>
              <a:ext uri="{FF2B5EF4-FFF2-40B4-BE49-F238E27FC236}">
                <a16:creationId xmlns:a16="http://schemas.microsoft.com/office/drawing/2014/main" id="{211818B0-12C5-8C4E-D31D-7CDA9F8AD429}"/>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4" name="Slayt Numarası Yer Tutucusu 3">
            <a:extLst>
              <a:ext uri="{FF2B5EF4-FFF2-40B4-BE49-F238E27FC236}">
                <a16:creationId xmlns:a16="http://schemas.microsoft.com/office/drawing/2014/main" id="{80A4756E-3B79-2797-6C2C-106C32AC9B53}"/>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3373697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FBC414-0387-C677-A675-9B0B2E8A7BE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0CC43F9-3E14-278D-A322-5544508777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FCECB60-DAA4-270C-D338-B4207C9E9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1D7AE16-95C4-B06F-59FC-124B197A5AC7}"/>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BDB8BAF7-F0F7-4C68-85AA-8BDCB49B6F81}"/>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EB88DACD-33F5-E998-88E6-401AC1FF4EBF}"/>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58353315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4C665C-B309-61DC-76AC-AEA3F24B0EF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3FEEA5E2-07F7-09BC-DEF9-AF9ECC7A4A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B9EC46D2-28B7-7DF8-75AD-CE365270F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FF699D3-2F97-B458-6626-84F3DA9541DB}"/>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6" name="Alt Bilgi Yer Tutucusu 5">
            <a:extLst>
              <a:ext uri="{FF2B5EF4-FFF2-40B4-BE49-F238E27FC236}">
                <a16:creationId xmlns:a16="http://schemas.microsoft.com/office/drawing/2014/main" id="{A918E6F2-1C8D-ED20-CDB8-D583E499614F}"/>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7" name="Slayt Numarası Yer Tutucusu 6">
            <a:extLst>
              <a:ext uri="{FF2B5EF4-FFF2-40B4-BE49-F238E27FC236}">
                <a16:creationId xmlns:a16="http://schemas.microsoft.com/office/drawing/2014/main" id="{0DAA4F4B-6656-191F-5D28-8FF7DD4D1FD5}"/>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70329213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alpha val="60000"/>
              </a:schemeClr>
            </a:gs>
            <a:gs pos="100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910716E-FD4B-5FC2-A931-DA1A4112F6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93C8349-ED48-4B7D-9E12-6E09133C1B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1A97A13-417A-CD20-3A6D-E52EC65EE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9B54A5DE-2843-10C6-A377-BD581DFCD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5596307A-3CA0-87F8-2CF2-3F565EE51E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defRPr/>
            </a:pPr>
            <a:fld id="{D76B855D-E9CC-4FF8-AD85-6CDC7B89A0DE}" type="slidenum">
              <a:rPr lang="tr-TR" noProof="0" smtClean="0">
                <a:solidFill>
                  <a:prstClr val="black">
                    <a:tint val="75000"/>
                  </a:prstClr>
                </a:solidFill>
              </a:rPr>
              <a:pPr>
                <a:defRPr/>
              </a:pPr>
              <a:t>‹#›</a:t>
            </a:fld>
            <a:endParaRPr lang="tr-TR" noProof="0">
              <a:solidFill>
                <a:prstClr val="black">
                  <a:tint val="75000"/>
                </a:prstClr>
              </a:solidFill>
            </a:endParaRPr>
          </a:p>
        </p:txBody>
      </p:sp>
    </p:spTree>
    <p:extLst>
      <p:ext uri="{BB962C8B-B14F-4D97-AF65-F5344CB8AC3E}">
        <p14:creationId xmlns:p14="http://schemas.microsoft.com/office/powerpoint/2010/main" val="420302291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3" r:id="rId13"/>
    <p:sldLayoutId id="2147483782" r:id="rId14"/>
    <p:sldLayoutId id="2147483774" r:id="rId15"/>
    <p:sldLayoutId id="2147483783" r:id="rId16"/>
    <p:sldLayoutId id="2147483788"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B08836-40C5-46C2-81BA-21AA27176925}"/>
              </a:ext>
            </a:extLst>
          </p:cNvPr>
          <p:cNvSpPr>
            <a:spLocks noGrp="1"/>
          </p:cNvSpPr>
          <p:nvPr>
            <p:ph type="ctrTitle"/>
          </p:nvPr>
        </p:nvSpPr>
        <p:spPr>
          <a:xfrm>
            <a:off x="4157932" y="2743200"/>
            <a:ext cx="7528100" cy="2386584"/>
          </a:xfrm>
        </p:spPr>
        <p:txBody>
          <a:bodyPr rtlCol="0"/>
          <a:lstStyle/>
          <a:p>
            <a:pPr rtl="0"/>
            <a:r>
              <a:rPr lang="tr-TR" dirty="0" err="1">
                <a:solidFill>
                  <a:srgbClr val="FFFFFF"/>
                </a:solidFill>
              </a:rPr>
              <a:t>Earthquakes</a:t>
            </a:r>
            <a:r>
              <a:rPr lang="tr-TR" dirty="0">
                <a:solidFill>
                  <a:srgbClr val="FFFFFF"/>
                </a:solidFill>
              </a:rPr>
              <a:t> in </a:t>
            </a:r>
            <a:r>
              <a:rPr lang="tr-TR" dirty="0" err="1">
                <a:solidFill>
                  <a:srgbClr val="FFFFFF"/>
                </a:solidFill>
              </a:rPr>
              <a:t>Turkey</a:t>
            </a:r>
            <a:endParaRPr lang="tr-TR" dirty="0"/>
          </a:p>
        </p:txBody>
      </p:sp>
      <p:sp>
        <p:nvSpPr>
          <p:cNvPr id="3" name="Alt Başlık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tr-TR" dirty="0">
                <a:solidFill>
                  <a:srgbClr val="FFFFFF"/>
                </a:solidFill>
              </a:rPr>
              <a:t>Başak Dilara Çevik</a:t>
            </a:r>
          </a:p>
          <a:p>
            <a:pPr rtl="0"/>
            <a:endParaRPr lang="tr-TR"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2A5306-D4AB-35C8-D789-F3ECC841A574}"/>
              </a:ext>
            </a:extLst>
          </p:cNvPr>
          <p:cNvSpPr>
            <a:spLocks noGrp="1"/>
          </p:cNvSpPr>
          <p:nvPr>
            <p:ph type="title"/>
          </p:nvPr>
        </p:nvSpPr>
        <p:spPr/>
        <p:txBody>
          <a:bodyPr>
            <a:normAutofit/>
          </a:bodyPr>
          <a:lstStyle/>
          <a:p>
            <a:r>
              <a:rPr lang="tr-TR" b="0" dirty="0" err="1">
                <a:solidFill>
                  <a:srgbClr val="98C379"/>
                </a:solidFill>
                <a:effectLst/>
                <a:latin typeface="Consolas" panose="020B0609020204030204" pitchFamily="49" charset="0"/>
              </a:rPr>
              <a:t>Outlier</a:t>
            </a:r>
            <a:r>
              <a:rPr lang="tr-TR" b="0" dirty="0">
                <a:solidFill>
                  <a:srgbClr val="98C379"/>
                </a:solidFill>
                <a:effectLst/>
                <a:latin typeface="Consolas" panose="020B0609020204030204" pitchFamily="49" charset="0"/>
              </a:rPr>
              <a:t> </a:t>
            </a:r>
            <a:r>
              <a:rPr lang="tr-TR" b="0" dirty="0" err="1">
                <a:solidFill>
                  <a:srgbClr val="98C379"/>
                </a:solidFill>
                <a:effectLst/>
                <a:latin typeface="Consolas" panose="020B0609020204030204" pitchFamily="49" charset="0"/>
              </a:rPr>
              <a:t>Detection</a:t>
            </a:r>
            <a:r>
              <a:rPr lang="tr-TR" b="0" dirty="0">
                <a:solidFill>
                  <a:srgbClr val="98C379"/>
                </a:solidFill>
                <a:effectLst/>
                <a:latin typeface="Consolas" panose="020B0609020204030204" pitchFamily="49" charset="0"/>
              </a:rPr>
              <a:t>:</a:t>
            </a:r>
            <a:br>
              <a:rPr lang="tr-TR" b="0" dirty="0">
                <a:solidFill>
                  <a:srgbClr val="ABB2BF"/>
                </a:solidFill>
                <a:effectLst/>
                <a:latin typeface="Consolas" panose="020B0609020204030204" pitchFamily="49" charset="0"/>
              </a:rPr>
            </a:br>
            <a:endParaRPr lang="tr-TR" dirty="0"/>
          </a:p>
        </p:txBody>
      </p:sp>
      <p:sp>
        <p:nvSpPr>
          <p:cNvPr id="4" name="Veri Yer Tutucusu 3">
            <a:extLst>
              <a:ext uri="{FF2B5EF4-FFF2-40B4-BE49-F238E27FC236}">
                <a16:creationId xmlns:a16="http://schemas.microsoft.com/office/drawing/2014/main" id="{919EE2A5-52A6-9656-82E8-E7E9B5FC1CCA}"/>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FEC9571F-F52F-515E-30F5-705147470D6F}"/>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15E24B4C-32C6-8D4F-3E46-1DD4FC94D54B}"/>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10</a:t>
            </a:fld>
            <a:endParaRPr lang="tr-TR" noProof="0">
              <a:solidFill>
                <a:prstClr val="black">
                  <a:tint val="75000"/>
                </a:prstClr>
              </a:solidFill>
            </a:endParaRPr>
          </a:p>
        </p:txBody>
      </p:sp>
      <p:pic>
        <p:nvPicPr>
          <p:cNvPr id="10" name="Resim 9">
            <a:extLst>
              <a:ext uri="{FF2B5EF4-FFF2-40B4-BE49-F238E27FC236}">
                <a16:creationId xmlns:a16="http://schemas.microsoft.com/office/drawing/2014/main" id="{56F34986-2747-87D2-2E63-0F4A6810A818}"/>
              </a:ext>
            </a:extLst>
          </p:cNvPr>
          <p:cNvPicPr>
            <a:picLocks noChangeAspect="1"/>
          </p:cNvPicPr>
          <p:nvPr/>
        </p:nvPicPr>
        <p:blipFill>
          <a:blip r:embed="rId2"/>
          <a:stretch>
            <a:fillRect/>
          </a:stretch>
        </p:blipFill>
        <p:spPr>
          <a:xfrm>
            <a:off x="0" y="2028326"/>
            <a:ext cx="12192000" cy="2801347"/>
          </a:xfrm>
          <a:prstGeom prst="rect">
            <a:avLst/>
          </a:prstGeom>
        </p:spPr>
      </p:pic>
    </p:spTree>
    <p:extLst>
      <p:ext uri="{BB962C8B-B14F-4D97-AF65-F5344CB8AC3E}">
        <p14:creationId xmlns:p14="http://schemas.microsoft.com/office/powerpoint/2010/main" val="3099081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9A56EF9-383F-6E46-1B06-C217829F1644}"/>
              </a:ext>
            </a:extLst>
          </p:cNvPr>
          <p:cNvSpPr>
            <a:spLocks noGrp="1"/>
          </p:cNvSpPr>
          <p:nvPr>
            <p:ph type="title"/>
          </p:nvPr>
        </p:nvSpPr>
        <p:spPr>
          <a:xfrm>
            <a:off x="350982" y="609600"/>
            <a:ext cx="4381731" cy="1330839"/>
          </a:xfrm>
        </p:spPr>
        <p:txBody>
          <a:bodyPr>
            <a:normAutofit/>
          </a:bodyPr>
          <a:lstStyle/>
          <a:p>
            <a:r>
              <a:rPr lang="en-US" sz="2400" b="0" u="sng" dirty="0">
                <a:effectLst/>
                <a:latin typeface="Consolas" panose="020B0609020204030204" pitchFamily="49" charset="0"/>
              </a:rPr>
              <a:t>Problems with the data:</a:t>
            </a:r>
            <a:br>
              <a:rPr lang="en-US" sz="2800" b="0" dirty="0">
                <a:effectLst/>
                <a:latin typeface="Consolas" panose="020B0609020204030204" pitchFamily="49" charset="0"/>
              </a:rPr>
            </a:br>
            <a:endParaRPr lang="tr-TR" sz="2800" dirty="0"/>
          </a:p>
        </p:txBody>
      </p:sp>
      <p:sp>
        <p:nvSpPr>
          <p:cNvPr id="3" name="İçerik Yer Tutucusu 2">
            <a:extLst>
              <a:ext uri="{FF2B5EF4-FFF2-40B4-BE49-F238E27FC236}">
                <a16:creationId xmlns:a16="http://schemas.microsoft.com/office/drawing/2014/main" id="{E3D04931-097F-CFFD-0A03-2907DDD5DE34}"/>
              </a:ext>
            </a:extLst>
          </p:cNvPr>
          <p:cNvSpPr>
            <a:spLocks noGrp="1"/>
          </p:cNvSpPr>
          <p:nvPr>
            <p:ph idx="1"/>
          </p:nvPr>
        </p:nvSpPr>
        <p:spPr>
          <a:xfrm>
            <a:off x="471056" y="2032000"/>
            <a:ext cx="3824720" cy="4070688"/>
          </a:xfrm>
        </p:spPr>
        <p:txBody>
          <a:bodyPr>
            <a:normAutofit/>
          </a:bodyPr>
          <a:lstStyle/>
          <a:p>
            <a:r>
              <a:rPr lang="en-US" sz="2000" b="0" dirty="0">
                <a:effectLst/>
                <a:latin typeface="Consolas" panose="020B0609020204030204" pitchFamily="49" charset="0"/>
              </a:rPr>
              <a:t>Missing values</a:t>
            </a:r>
          </a:p>
          <a:p>
            <a:r>
              <a:rPr lang="en-US" sz="2000" b="0" dirty="0">
                <a:effectLst/>
                <a:latin typeface="Consolas" panose="020B0609020204030204" pitchFamily="49" charset="0"/>
              </a:rPr>
              <a:t>Duplicate values</a:t>
            </a:r>
          </a:p>
          <a:p>
            <a:r>
              <a:rPr lang="en-US" sz="2000" b="0" dirty="0">
                <a:effectLst/>
                <a:latin typeface="Consolas" panose="020B0609020204030204" pitchFamily="49" charset="0"/>
              </a:rPr>
              <a:t>City and town names c</a:t>
            </a:r>
            <a:r>
              <a:rPr lang="tr-TR" sz="2000" b="0" dirty="0" err="1">
                <a:effectLst/>
                <a:latin typeface="Consolas" panose="020B0609020204030204" pitchFamily="49" charset="0"/>
              </a:rPr>
              <a:t>ould</a:t>
            </a:r>
            <a:r>
              <a:rPr lang="en-US" sz="2000" b="0" dirty="0">
                <a:effectLst/>
                <a:latin typeface="Consolas" panose="020B0609020204030204" pitchFamily="49" charset="0"/>
              </a:rPr>
              <a:t> be extracted from the place column</a:t>
            </a:r>
          </a:p>
          <a:p>
            <a:endParaRPr lang="tr-TR" sz="2000" dirty="0"/>
          </a:p>
        </p:txBody>
      </p:sp>
      <p:sp>
        <p:nvSpPr>
          <p:cNvPr id="4" name="Veri Yer Tutucusu 3">
            <a:extLst>
              <a:ext uri="{FF2B5EF4-FFF2-40B4-BE49-F238E27FC236}">
                <a16:creationId xmlns:a16="http://schemas.microsoft.com/office/drawing/2014/main" id="{415820ED-ABEA-2923-3EE2-8471B45FF11F}"/>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tr-TR" sz="1000" b="0" i="0" u="none" strike="noStrike" kern="1200" cap="none" spc="0" normalizeH="0">
                <a:ln>
                  <a:noFill/>
                </a:ln>
                <a:solidFill>
                  <a:schemeClr val="tx1">
                    <a:lumMod val="50000"/>
                    <a:lumOff val="50000"/>
                  </a:schemeClr>
                </a:solidFill>
                <a:effectLst/>
                <a:uLnTx/>
                <a:uFillTx/>
                <a:latin typeface="Calibri" panose="020F0502020204030204"/>
                <a:ea typeface="+mn-ea"/>
                <a:cs typeface="+mn-cs"/>
              </a:rPr>
              <a:t>01.04.2023</a:t>
            </a:r>
          </a:p>
        </p:txBody>
      </p:sp>
      <p:pic>
        <p:nvPicPr>
          <p:cNvPr id="8" name="Resim 7" descr="metin, elektronik donanım, ekran görüntüsü içeren bir resim&#10;&#10;Açıklama otomatik olarak oluşturuldu">
            <a:extLst>
              <a:ext uri="{FF2B5EF4-FFF2-40B4-BE49-F238E27FC236}">
                <a16:creationId xmlns:a16="http://schemas.microsoft.com/office/drawing/2014/main" id="{9E0067E7-5E78-CEBD-8045-5F65654E1212}"/>
              </a:ext>
            </a:extLst>
          </p:cNvPr>
          <p:cNvPicPr>
            <a:picLocks noChangeAspect="1"/>
          </p:cNvPicPr>
          <p:nvPr/>
        </p:nvPicPr>
        <p:blipFill rotWithShape="1">
          <a:blip r:embed="rId2"/>
          <a:srcRect l="3990" r="7550"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5" name="Alt Bilgi Yer Tutucusu 4">
            <a:extLst>
              <a:ext uri="{FF2B5EF4-FFF2-40B4-BE49-F238E27FC236}">
                <a16:creationId xmlns:a16="http://schemas.microsoft.com/office/drawing/2014/main" id="{2C98FA02-CEF3-FB0D-E194-F969A97423C2}"/>
              </a:ext>
            </a:extLst>
          </p:cNvPr>
          <p:cNvSpPr>
            <a:spLocks noGrp="1"/>
          </p:cNvSpPr>
          <p:nvPr>
            <p:ph type="ftr" sz="quarter" idx="11"/>
          </p:nvPr>
        </p:nvSpPr>
        <p:spPr>
          <a:xfrm>
            <a:off x="4038600" y="6356350"/>
            <a:ext cx="4114800" cy="365125"/>
          </a:xfrm>
        </p:spPr>
        <p:txBody>
          <a:bodyPr>
            <a:normAutofit/>
          </a:bodyPr>
          <a:lstStyle/>
          <a:p>
            <a:pPr lvl="0" rtl="0">
              <a:spcAft>
                <a:spcPts val="600"/>
              </a:spcAft>
            </a:pPr>
            <a:r>
              <a:rPr lang="tr-TR" sz="1000">
                <a:solidFill>
                  <a:srgbClr val="FFFFFF"/>
                </a:solidFill>
              </a:rPr>
              <a:t>Earthquakes in Turkey</a:t>
            </a:r>
          </a:p>
        </p:txBody>
      </p:sp>
      <p:sp>
        <p:nvSpPr>
          <p:cNvPr id="6" name="Slayt Numarası Yer Tutucusu 5">
            <a:extLst>
              <a:ext uri="{FF2B5EF4-FFF2-40B4-BE49-F238E27FC236}">
                <a16:creationId xmlns:a16="http://schemas.microsoft.com/office/drawing/2014/main" id="{5B520320-7342-5D2A-ACE4-23DBF8C6BEDD}"/>
              </a:ext>
            </a:extLst>
          </p:cNvPr>
          <p:cNvSpPr>
            <a:spLocks noGrp="1"/>
          </p:cNvSpPr>
          <p:nvPr>
            <p:ph type="sldNum" sz="quarter" idx="12"/>
          </p:nvPr>
        </p:nvSpPr>
        <p:spPr>
          <a:xfrm>
            <a:off x="8610600" y="6356350"/>
            <a:ext cx="2743200" cy="365125"/>
          </a:xfrm>
        </p:spPr>
        <p:txBody>
          <a:bodyPr>
            <a:normAutofit/>
          </a:bodyPr>
          <a:lstStyle/>
          <a:p>
            <a:pPr rtl="0">
              <a:spcAft>
                <a:spcPts val="600"/>
              </a:spcAft>
              <a:defRPr/>
            </a:pPr>
            <a:fld id="{D76B855D-E9CC-4FF8-AD85-6CDC7B89A0DE}" type="slidenum">
              <a:rPr lang="tr-TR" sz="1000" noProof="0">
                <a:solidFill>
                  <a:srgbClr val="FFFFFF"/>
                </a:solidFill>
              </a:rPr>
              <a:pPr rtl="0">
                <a:spcAft>
                  <a:spcPts val="600"/>
                </a:spcAft>
                <a:defRPr/>
              </a:pPr>
              <a:t>11</a:t>
            </a:fld>
            <a:endParaRPr lang="tr-TR" sz="1000" noProof="0">
              <a:solidFill>
                <a:srgbClr val="FFFFFF"/>
              </a:solidFill>
            </a:endParaRPr>
          </a:p>
        </p:txBody>
      </p:sp>
    </p:spTree>
    <p:extLst>
      <p:ext uri="{BB962C8B-B14F-4D97-AF65-F5344CB8AC3E}">
        <p14:creationId xmlns:p14="http://schemas.microsoft.com/office/powerpoint/2010/main" val="91725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62F7CF97-61B5-B295-F0BB-702FBE4B8BFE}"/>
              </a:ext>
            </a:extLst>
          </p:cNvPr>
          <p:cNvPicPr>
            <a:picLocks noGrp="1" noChangeAspect="1"/>
          </p:cNvPicPr>
          <p:nvPr>
            <p:ph idx="1"/>
          </p:nvPr>
        </p:nvPicPr>
        <p:blipFill>
          <a:blip r:embed="rId2"/>
          <a:stretch>
            <a:fillRect/>
          </a:stretch>
        </p:blipFill>
        <p:spPr>
          <a:xfrm>
            <a:off x="708803" y="2116744"/>
            <a:ext cx="10515600" cy="2854700"/>
          </a:xfrm>
        </p:spPr>
      </p:pic>
      <p:sp>
        <p:nvSpPr>
          <p:cNvPr id="4" name="Veri Yer Tutucusu 3">
            <a:extLst>
              <a:ext uri="{FF2B5EF4-FFF2-40B4-BE49-F238E27FC236}">
                <a16:creationId xmlns:a16="http://schemas.microsoft.com/office/drawing/2014/main" id="{66CBFE58-339F-818E-DD21-65982799A9F6}"/>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7743502D-FDDA-E3CA-E9D8-A7B68FCE60EF}"/>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1D0D97EE-170E-8F5A-9AB7-3C46A6BC2E1C}"/>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12</a:t>
            </a:fld>
            <a:endParaRPr lang="tr-TR" noProof="0">
              <a:solidFill>
                <a:prstClr val="black">
                  <a:tint val="75000"/>
                </a:prstClr>
              </a:solidFill>
            </a:endParaRPr>
          </a:p>
        </p:txBody>
      </p:sp>
      <p:sp>
        <p:nvSpPr>
          <p:cNvPr id="9" name="Başlık 1">
            <a:extLst>
              <a:ext uri="{FF2B5EF4-FFF2-40B4-BE49-F238E27FC236}">
                <a16:creationId xmlns:a16="http://schemas.microsoft.com/office/drawing/2014/main" id="{355EC864-1693-FDC0-3126-484E72A29F24}"/>
              </a:ext>
            </a:extLst>
          </p:cNvPr>
          <p:cNvSpPr>
            <a:spLocks noGrp="1"/>
          </p:cNvSpPr>
          <p:nvPr>
            <p:ph type="title"/>
          </p:nvPr>
        </p:nvSpPr>
        <p:spPr>
          <a:xfrm>
            <a:off x="638881" y="417576"/>
            <a:ext cx="10909640" cy="1249394"/>
          </a:xfrm>
        </p:spPr>
        <p:txBody>
          <a:bodyPr vert="horz" lIns="91440" tIns="45720" rIns="91440" bIns="45720" rtlCol="0" anchor="ctr">
            <a:normAutofit/>
          </a:bodyPr>
          <a:lstStyle/>
          <a:p>
            <a:r>
              <a:rPr lang="tr-TR" sz="3200" b="0" dirty="0" err="1">
                <a:solidFill>
                  <a:srgbClr val="98C379"/>
                </a:solidFill>
                <a:effectLst/>
                <a:latin typeface="Consolas" panose="020B0609020204030204" pitchFamily="49" charset="0"/>
              </a:rPr>
              <a:t>Check</a:t>
            </a:r>
            <a:r>
              <a:rPr lang="tr-TR" sz="3200" b="0" dirty="0">
                <a:solidFill>
                  <a:srgbClr val="98C379"/>
                </a:solidFill>
                <a:effectLst/>
                <a:latin typeface="Consolas" panose="020B0609020204030204" pitchFamily="49" charset="0"/>
              </a:rPr>
              <a:t> </a:t>
            </a:r>
            <a:r>
              <a:rPr lang="tr-TR" sz="3200" b="0" dirty="0" err="1">
                <a:solidFill>
                  <a:srgbClr val="98C379"/>
                </a:solidFill>
                <a:effectLst/>
                <a:latin typeface="Consolas" panose="020B0609020204030204" pitchFamily="49" charset="0"/>
              </a:rPr>
              <a:t>for</a:t>
            </a:r>
            <a:r>
              <a:rPr lang="tr-TR" sz="3200" b="0" dirty="0">
                <a:solidFill>
                  <a:srgbClr val="98C379"/>
                </a:solidFill>
                <a:effectLst/>
                <a:latin typeface="Consolas" panose="020B0609020204030204" pitchFamily="49" charset="0"/>
              </a:rPr>
              <a:t> </a:t>
            </a:r>
            <a:r>
              <a:rPr lang="tr-TR" sz="3200" b="0" dirty="0" err="1">
                <a:solidFill>
                  <a:srgbClr val="98C379"/>
                </a:solidFill>
                <a:effectLst/>
                <a:latin typeface="Consolas" panose="020B0609020204030204" pitchFamily="49" charset="0"/>
              </a:rPr>
              <a:t>Missing</a:t>
            </a:r>
            <a:r>
              <a:rPr lang="tr-TR" sz="3200" b="0" dirty="0">
                <a:solidFill>
                  <a:srgbClr val="98C379"/>
                </a:solidFill>
                <a:effectLst/>
                <a:latin typeface="Consolas" panose="020B0609020204030204" pitchFamily="49" charset="0"/>
              </a:rPr>
              <a:t> </a:t>
            </a:r>
            <a:r>
              <a:rPr lang="tr-TR" sz="3200" b="0" dirty="0" err="1">
                <a:solidFill>
                  <a:srgbClr val="98C379"/>
                </a:solidFill>
                <a:effectLst/>
                <a:latin typeface="Consolas" panose="020B0609020204030204" pitchFamily="49" charset="0"/>
              </a:rPr>
              <a:t>Values</a:t>
            </a:r>
            <a:r>
              <a:rPr lang="tr-TR" sz="3200" b="0" dirty="0">
                <a:solidFill>
                  <a:srgbClr val="98C379"/>
                </a:solidFill>
                <a:effectLst/>
                <a:latin typeface="Consolas" panose="020B0609020204030204" pitchFamily="49" charset="0"/>
              </a:rPr>
              <a:t> </a:t>
            </a:r>
            <a:r>
              <a:rPr lang="tr-TR" sz="3200" b="0" dirty="0" err="1">
                <a:solidFill>
                  <a:srgbClr val="98C379"/>
                </a:solidFill>
                <a:effectLst/>
                <a:latin typeface="Consolas" panose="020B0609020204030204" pitchFamily="49" charset="0"/>
              </a:rPr>
              <a:t>Again</a:t>
            </a:r>
            <a:r>
              <a:rPr lang="tr-TR" sz="3200" b="0" dirty="0">
                <a:solidFill>
                  <a:srgbClr val="98C379"/>
                </a:solidFill>
                <a:effectLst/>
                <a:latin typeface="Consolas" panose="020B0609020204030204" pitchFamily="49" charset="0"/>
              </a:rPr>
              <a:t>: </a:t>
            </a:r>
            <a:endParaRPr lang="tr-TR" sz="3200" b="0" dirty="0">
              <a:solidFill>
                <a:srgbClr val="ABB2BF"/>
              </a:solidFill>
              <a:effectLst/>
              <a:latin typeface="Consolas" panose="020B0609020204030204" pitchFamily="49" charset="0"/>
            </a:endParaRPr>
          </a:p>
        </p:txBody>
      </p:sp>
    </p:spTree>
    <p:extLst>
      <p:ext uri="{BB962C8B-B14F-4D97-AF65-F5344CB8AC3E}">
        <p14:creationId xmlns:p14="http://schemas.microsoft.com/office/powerpoint/2010/main" val="3009383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A46619-2E11-ADF9-DB2F-59DEE3B95E1B}"/>
              </a:ext>
            </a:extLst>
          </p:cNvPr>
          <p:cNvSpPr>
            <a:spLocks noGrp="1"/>
          </p:cNvSpPr>
          <p:nvPr>
            <p:ph type="title"/>
          </p:nvPr>
        </p:nvSpPr>
        <p:spPr/>
        <p:txBody>
          <a:bodyPr>
            <a:noAutofit/>
          </a:bodyPr>
          <a:lstStyle/>
          <a:p>
            <a:r>
              <a:rPr lang="en-US" sz="1400" dirty="0">
                <a:latin typeface="Consolas" panose="020B0609020204030204" pitchFamily="49" charset="0"/>
              </a:rPr>
              <a:t>According to the Turkish Disaster and Emergency Management Presidency (AFAD), the cities with the highest number of earthquakes in Turkey are as follows:</a:t>
            </a:r>
            <a:br>
              <a:rPr lang="tr-TR" sz="1400" dirty="0">
                <a:latin typeface="Consolas" panose="020B0609020204030204" pitchFamily="49" charset="0"/>
              </a:rPr>
            </a:br>
            <a:br>
              <a:rPr lang="en-US" sz="1400" dirty="0">
                <a:latin typeface="Consolas" panose="020B0609020204030204" pitchFamily="49" charset="0"/>
              </a:rPr>
            </a:br>
            <a:r>
              <a:rPr lang="tr-TR" sz="1400" dirty="0">
                <a:latin typeface="Consolas" panose="020B0609020204030204" pitchFamily="49" charset="0"/>
              </a:rPr>
              <a:t> - </a:t>
            </a:r>
            <a:r>
              <a:rPr lang="en-US" sz="1400" dirty="0" err="1">
                <a:latin typeface="Consolas" panose="020B0609020204030204" pitchFamily="49" charset="0"/>
              </a:rPr>
              <a:t>Muğla</a:t>
            </a:r>
            <a:br>
              <a:rPr lang="en-US" sz="1400" dirty="0">
                <a:latin typeface="Consolas" panose="020B0609020204030204" pitchFamily="49" charset="0"/>
              </a:rPr>
            </a:br>
            <a:r>
              <a:rPr lang="tr-TR" sz="1400" dirty="0">
                <a:latin typeface="Consolas" panose="020B0609020204030204" pitchFamily="49" charset="0"/>
              </a:rPr>
              <a:t> - </a:t>
            </a:r>
            <a:r>
              <a:rPr lang="en-US" sz="1400" dirty="0">
                <a:latin typeface="Consolas" panose="020B0609020204030204" pitchFamily="49" charset="0"/>
              </a:rPr>
              <a:t>İzmir</a:t>
            </a:r>
            <a:br>
              <a:rPr lang="en-US" sz="1400" dirty="0">
                <a:latin typeface="Consolas" panose="020B0609020204030204" pitchFamily="49" charset="0"/>
              </a:rPr>
            </a:br>
            <a:r>
              <a:rPr lang="tr-TR" sz="1400" dirty="0">
                <a:latin typeface="Consolas" panose="020B0609020204030204" pitchFamily="49" charset="0"/>
              </a:rPr>
              <a:t> - </a:t>
            </a:r>
            <a:r>
              <a:rPr lang="en-US" sz="1400" dirty="0">
                <a:latin typeface="Consolas" panose="020B0609020204030204" pitchFamily="49" charset="0"/>
              </a:rPr>
              <a:t>Antalya</a:t>
            </a:r>
            <a:br>
              <a:rPr lang="tr-TR" sz="1400" dirty="0">
                <a:latin typeface="Consolas" panose="020B0609020204030204" pitchFamily="49" charset="0"/>
              </a:rPr>
            </a:br>
            <a:br>
              <a:rPr lang="tr-TR" sz="1400" dirty="0">
                <a:latin typeface="Consolas" panose="020B0609020204030204" pitchFamily="49" charset="0"/>
              </a:rPr>
            </a:br>
            <a:r>
              <a:rPr lang="tr-TR" sz="1400" dirty="0" err="1">
                <a:latin typeface="Consolas" panose="020B0609020204030204" pitchFamily="49" charset="0"/>
              </a:rPr>
              <a:t>However</a:t>
            </a:r>
            <a:r>
              <a:rPr lang="tr-TR" sz="1400" dirty="0">
                <a:latin typeface="Consolas" panose="020B0609020204030204" pitchFamily="49" charset="0"/>
              </a:rPr>
              <a:t>, a</a:t>
            </a:r>
            <a:r>
              <a:rPr lang="en-US" sz="1400" dirty="0" err="1">
                <a:latin typeface="Consolas" panose="020B0609020204030204" pitchFamily="49" charset="0"/>
              </a:rPr>
              <a:t>ccording</a:t>
            </a:r>
            <a:r>
              <a:rPr lang="en-US" sz="1400" dirty="0">
                <a:latin typeface="Consolas" panose="020B0609020204030204" pitchFamily="49" charset="0"/>
              </a:rPr>
              <a:t> to earthquake data for the last 120 years, it can be seen that Manisa, </a:t>
            </a:r>
            <a:r>
              <a:rPr lang="en-US" sz="1400" dirty="0" err="1">
                <a:latin typeface="Consolas" panose="020B0609020204030204" pitchFamily="49" charset="0"/>
              </a:rPr>
              <a:t>Kütahya</a:t>
            </a:r>
            <a:r>
              <a:rPr lang="en-US" sz="1400" dirty="0">
                <a:latin typeface="Consolas" panose="020B0609020204030204" pitchFamily="49" charset="0"/>
              </a:rPr>
              <a:t>, and </a:t>
            </a:r>
            <a:r>
              <a:rPr lang="en-US" sz="1400" dirty="0" err="1">
                <a:latin typeface="Consolas" panose="020B0609020204030204" pitchFamily="49" charset="0"/>
              </a:rPr>
              <a:t>Balıkesir</a:t>
            </a:r>
            <a:r>
              <a:rPr lang="en-US" sz="1400" dirty="0">
                <a:latin typeface="Consolas" panose="020B0609020204030204" pitchFamily="49" charset="0"/>
              </a:rPr>
              <a:t> are among the top cities with the highest number of earthquakes in Turkey.</a:t>
            </a:r>
            <a:endParaRPr lang="tr-TR" sz="1400" dirty="0">
              <a:latin typeface="Consolas" panose="020B0609020204030204" pitchFamily="49" charset="0"/>
            </a:endParaRPr>
          </a:p>
        </p:txBody>
      </p:sp>
      <p:pic>
        <p:nvPicPr>
          <p:cNvPr id="8" name="İçerik Yer Tutucusu 7">
            <a:extLst>
              <a:ext uri="{FF2B5EF4-FFF2-40B4-BE49-F238E27FC236}">
                <a16:creationId xmlns:a16="http://schemas.microsoft.com/office/drawing/2014/main" id="{CD390EDC-18A4-3B9C-D507-0AB38D0D8ACE}"/>
              </a:ext>
            </a:extLst>
          </p:cNvPr>
          <p:cNvPicPr>
            <a:picLocks noGrp="1" noChangeAspect="1"/>
          </p:cNvPicPr>
          <p:nvPr>
            <p:ph idx="1"/>
          </p:nvPr>
        </p:nvPicPr>
        <p:blipFill>
          <a:blip r:embed="rId2"/>
          <a:stretch>
            <a:fillRect/>
          </a:stretch>
        </p:blipFill>
        <p:spPr>
          <a:xfrm>
            <a:off x="838200" y="2398572"/>
            <a:ext cx="10515600" cy="3205444"/>
          </a:xfrm>
        </p:spPr>
      </p:pic>
      <p:sp>
        <p:nvSpPr>
          <p:cNvPr id="4" name="Veri Yer Tutucusu 3">
            <a:extLst>
              <a:ext uri="{FF2B5EF4-FFF2-40B4-BE49-F238E27FC236}">
                <a16:creationId xmlns:a16="http://schemas.microsoft.com/office/drawing/2014/main" id="{B70E8031-DD9A-600D-C2B5-54C4D6431B54}"/>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B95FF7CE-A4D8-ED3A-AD0F-599CF8580B8C}"/>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FAFA839D-C697-4CD4-6FB4-001180365809}"/>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13</a:t>
            </a:fld>
            <a:endParaRPr lang="tr-TR" noProof="0">
              <a:solidFill>
                <a:prstClr val="black">
                  <a:tint val="75000"/>
                </a:prstClr>
              </a:solidFill>
            </a:endParaRPr>
          </a:p>
        </p:txBody>
      </p:sp>
    </p:spTree>
    <p:extLst>
      <p:ext uri="{BB962C8B-B14F-4D97-AF65-F5344CB8AC3E}">
        <p14:creationId xmlns:p14="http://schemas.microsoft.com/office/powerpoint/2010/main" val="139077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F8B557-2A89-7538-A2F0-2235F0537600}"/>
              </a:ext>
            </a:extLst>
          </p:cNvPr>
          <p:cNvSpPr>
            <a:spLocks noGrp="1"/>
          </p:cNvSpPr>
          <p:nvPr>
            <p:ph type="title"/>
          </p:nvPr>
        </p:nvSpPr>
        <p:spPr/>
        <p:txBody>
          <a:bodyPr>
            <a:noAutofit/>
          </a:bodyPr>
          <a:lstStyle/>
          <a:p>
            <a:r>
              <a:rPr lang="en-US" sz="1400" dirty="0">
                <a:latin typeface="Consolas" panose="020B0609020204030204" pitchFamily="49" charset="0"/>
              </a:rPr>
              <a:t>The shade around the line represents the confidence interval (CI) of the mean of the data at each x value. The default CI is 95%, which means that the shaded area represents the range within which we are 95% confident that the true mean of the data lies, based on the sample that we have.</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The width of the shaded area reflects the level of uncertainty in the estimate of the mean at each x value. If the shaded area is narrow, it indicates that there is low variability in the data, and we are relatively certain about the estimated mean. On the other hand, if the shaded area is wide, it suggests that there is high variability in the data, and we are less certain about the estimated mean.</a:t>
            </a:r>
            <a:endParaRPr lang="tr-TR" sz="1400" dirty="0">
              <a:latin typeface="Consolas" panose="020B0609020204030204" pitchFamily="49" charset="0"/>
            </a:endParaRPr>
          </a:p>
        </p:txBody>
      </p:sp>
      <p:pic>
        <p:nvPicPr>
          <p:cNvPr id="8" name="İçerik Yer Tutucusu 7">
            <a:extLst>
              <a:ext uri="{FF2B5EF4-FFF2-40B4-BE49-F238E27FC236}">
                <a16:creationId xmlns:a16="http://schemas.microsoft.com/office/drawing/2014/main" id="{CC8C0321-0024-9AFF-1DBF-2CA5510039D6}"/>
              </a:ext>
            </a:extLst>
          </p:cNvPr>
          <p:cNvPicPr>
            <a:picLocks noGrp="1" noChangeAspect="1"/>
          </p:cNvPicPr>
          <p:nvPr>
            <p:ph idx="1"/>
          </p:nvPr>
        </p:nvPicPr>
        <p:blipFill>
          <a:blip r:embed="rId2"/>
          <a:stretch>
            <a:fillRect/>
          </a:stretch>
        </p:blipFill>
        <p:spPr>
          <a:xfrm>
            <a:off x="1605840" y="1825625"/>
            <a:ext cx="8980319" cy="4351338"/>
          </a:xfrm>
        </p:spPr>
      </p:pic>
      <p:sp>
        <p:nvSpPr>
          <p:cNvPr id="4" name="Veri Yer Tutucusu 3">
            <a:extLst>
              <a:ext uri="{FF2B5EF4-FFF2-40B4-BE49-F238E27FC236}">
                <a16:creationId xmlns:a16="http://schemas.microsoft.com/office/drawing/2014/main" id="{38081877-0E38-A1EA-1D9A-6E30F3976C2D}"/>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CE3EBE51-0DCD-3CFA-F89A-229B9B34288F}"/>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FD3A8104-E5F7-7733-DB6D-F783F8C46390}"/>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14</a:t>
            </a:fld>
            <a:endParaRPr lang="tr-TR" noProof="0">
              <a:solidFill>
                <a:prstClr val="black">
                  <a:tint val="75000"/>
                </a:prstClr>
              </a:solidFill>
            </a:endParaRPr>
          </a:p>
        </p:txBody>
      </p:sp>
    </p:spTree>
    <p:extLst>
      <p:ext uri="{BB962C8B-B14F-4D97-AF65-F5344CB8AC3E}">
        <p14:creationId xmlns:p14="http://schemas.microsoft.com/office/powerpoint/2010/main" val="4210347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5C3B7E7-A384-5038-310F-E3E86864C1AA}"/>
              </a:ext>
            </a:extLst>
          </p:cNvPr>
          <p:cNvSpPr>
            <a:spLocks noGrp="1"/>
          </p:cNvSpPr>
          <p:nvPr>
            <p:ph type="title"/>
          </p:nvPr>
        </p:nvSpPr>
        <p:spPr>
          <a:xfrm>
            <a:off x="838200" y="365126"/>
            <a:ext cx="10515600" cy="1032354"/>
          </a:xfrm>
        </p:spPr>
        <p:txBody>
          <a:bodyPr>
            <a:normAutofit/>
          </a:bodyPr>
          <a:lstStyle/>
          <a:p>
            <a:pPr algn="ctr"/>
            <a:r>
              <a:rPr lang="en-US" sz="1800" b="0" i="0" dirty="0">
                <a:effectLst/>
                <a:latin typeface="Consolas" panose="020B0609020204030204" pitchFamily="49" charset="0"/>
              </a:rPr>
              <a:t>Comparing Earthquake Characteristics: A Table of Richter Scale, Mercalli Intensity, Effects, and Frequency</a:t>
            </a:r>
            <a:endParaRPr lang="tr-TR" sz="1800" dirty="0">
              <a:latin typeface="Consolas" panose="020B0609020204030204" pitchFamily="49" charset="0"/>
            </a:endParaRPr>
          </a:p>
        </p:txBody>
      </p:sp>
      <p:pic>
        <p:nvPicPr>
          <p:cNvPr id="8" name="İçerik Yer Tutucusu 7" descr="metin içeren bir resim&#10;&#10;Açıklama otomatik olarak oluşturuldu">
            <a:extLst>
              <a:ext uri="{FF2B5EF4-FFF2-40B4-BE49-F238E27FC236}">
                <a16:creationId xmlns:a16="http://schemas.microsoft.com/office/drawing/2014/main" id="{BCF6D00D-03AA-ACD5-D4F9-63C744F737D4}"/>
              </a:ext>
            </a:extLst>
          </p:cNvPr>
          <p:cNvPicPr>
            <a:picLocks noGrp="1" noChangeAspect="1"/>
          </p:cNvPicPr>
          <p:nvPr>
            <p:ph idx="1"/>
          </p:nvPr>
        </p:nvPicPr>
        <p:blipFill>
          <a:blip r:embed="rId2"/>
          <a:stretch>
            <a:fillRect/>
          </a:stretch>
        </p:blipFill>
        <p:spPr>
          <a:xfrm>
            <a:off x="2351538" y="1244558"/>
            <a:ext cx="7180651" cy="5182121"/>
          </a:xfrm>
        </p:spPr>
      </p:pic>
      <p:sp>
        <p:nvSpPr>
          <p:cNvPr id="4" name="Veri Yer Tutucusu 3">
            <a:extLst>
              <a:ext uri="{FF2B5EF4-FFF2-40B4-BE49-F238E27FC236}">
                <a16:creationId xmlns:a16="http://schemas.microsoft.com/office/drawing/2014/main" id="{D2312046-CD82-DF03-127E-003AC46EB6CD}"/>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29C4B732-4220-14B3-17ED-3B4C19966D87}"/>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DA71BD29-7378-C8A6-C81B-A901A104C2C1}"/>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15</a:t>
            </a:fld>
            <a:endParaRPr lang="tr-TR" noProof="0">
              <a:solidFill>
                <a:prstClr val="black">
                  <a:tint val="75000"/>
                </a:prstClr>
              </a:solidFill>
            </a:endParaRPr>
          </a:p>
        </p:txBody>
      </p:sp>
      <p:pic>
        <p:nvPicPr>
          <p:cNvPr id="9" name="İçerik Yer Tutucusu 7" descr="metin içeren bir resim&#10;&#10;Açıklama otomatik olarak oluşturuldu">
            <a:extLst>
              <a:ext uri="{FF2B5EF4-FFF2-40B4-BE49-F238E27FC236}">
                <a16:creationId xmlns:a16="http://schemas.microsoft.com/office/drawing/2014/main" id="{5D849D97-4467-ED89-D28D-B4EDFA6294AA}"/>
              </a:ext>
            </a:extLst>
          </p:cNvPr>
          <p:cNvPicPr>
            <a:picLocks noChangeAspect="1"/>
          </p:cNvPicPr>
          <p:nvPr/>
        </p:nvPicPr>
        <p:blipFill>
          <a:blip r:embed="rId2"/>
          <a:stretch>
            <a:fillRect/>
          </a:stretch>
        </p:blipFill>
        <p:spPr>
          <a:xfrm>
            <a:off x="2505674" y="1235931"/>
            <a:ext cx="7180651" cy="5182121"/>
          </a:xfrm>
          <a:prstGeom prst="rect">
            <a:avLst/>
          </a:prstGeom>
        </p:spPr>
      </p:pic>
    </p:spTree>
    <p:extLst>
      <p:ext uri="{BB962C8B-B14F-4D97-AF65-F5344CB8AC3E}">
        <p14:creationId xmlns:p14="http://schemas.microsoft.com/office/powerpoint/2010/main" val="264438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841BE9E6-CF14-2F58-82DE-D77601FA4BEC}"/>
              </a:ext>
            </a:extLst>
          </p:cNvPr>
          <p:cNvPicPr>
            <a:picLocks noGrp="1" noChangeAspect="1"/>
          </p:cNvPicPr>
          <p:nvPr>
            <p:ph idx="1"/>
          </p:nvPr>
        </p:nvPicPr>
        <p:blipFill>
          <a:blip r:embed="rId2"/>
          <a:stretch>
            <a:fillRect/>
          </a:stretch>
        </p:blipFill>
        <p:spPr>
          <a:xfrm>
            <a:off x="3927748" y="1654932"/>
            <a:ext cx="4336499" cy="4351338"/>
          </a:xfrm>
        </p:spPr>
      </p:pic>
      <p:sp>
        <p:nvSpPr>
          <p:cNvPr id="4" name="Veri Yer Tutucusu 3">
            <a:extLst>
              <a:ext uri="{FF2B5EF4-FFF2-40B4-BE49-F238E27FC236}">
                <a16:creationId xmlns:a16="http://schemas.microsoft.com/office/drawing/2014/main" id="{65647EDE-46D5-A5B8-1F85-51AEA313D634}"/>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7550E306-E4B6-D9E6-C095-8B461EA2D8E6}"/>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AD2BBE8C-55A4-2006-5D4F-EE6BA58C622F}"/>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16</a:t>
            </a:fld>
            <a:endParaRPr lang="tr-TR" noProof="0">
              <a:solidFill>
                <a:prstClr val="black">
                  <a:tint val="75000"/>
                </a:prstClr>
              </a:solidFill>
            </a:endParaRPr>
          </a:p>
        </p:txBody>
      </p:sp>
      <p:sp>
        <p:nvSpPr>
          <p:cNvPr id="9" name="Metin kutusu 8">
            <a:extLst>
              <a:ext uri="{FF2B5EF4-FFF2-40B4-BE49-F238E27FC236}">
                <a16:creationId xmlns:a16="http://schemas.microsoft.com/office/drawing/2014/main" id="{2774DC81-AD15-CC0A-9382-81069FEA3728}"/>
              </a:ext>
            </a:extLst>
          </p:cNvPr>
          <p:cNvSpPr txBox="1"/>
          <p:nvPr/>
        </p:nvSpPr>
        <p:spPr>
          <a:xfrm>
            <a:off x="2541914" y="-102377"/>
            <a:ext cx="7108165" cy="954107"/>
          </a:xfrm>
          <a:prstGeom prst="rect">
            <a:avLst/>
          </a:prstGeom>
          <a:noFill/>
        </p:spPr>
        <p:txBody>
          <a:bodyPr wrap="square" rtlCol="0">
            <a:spAutoFit/>
          </a:bodyPr>
          <a:lstStyle/>
          <a:p>
            <a:pPr algn="ctr"/>
            <a:r>
              <a:rPr lang="en-US" sz="2800" b="0" i="0" dirty="0">
                <a:effectLst/>
                <a:latin typeface="Consolas" panose="020B0609020204030204" pitchFamily="49" charset="0"/>
              </a:rPr>
              <a:t>Richter Scale Pie Chart of Turkey's Earthquakes</a:t>
            </a:r>
            <a:endParaRPr lang="tr-TR" sz="2800" dirty="0">
              <a:latin typeface="Consolas" panose="020B0609020204030204" pitchFamily="49" charset="0"/>
            </a:endParaRPr>
          </a:p>
        </p:txBody>
      </p:sp>
      <p:sp>
        <p:nvSpPr>
          <p:cNvPr id="2" name="Metin kutusu 1">
            <a:extLst>
              <a:ext uri="{FF2B5EF4-FFF2-40B4-BE49-F238E27FC236}">
                <a16:creationId xmlns:a16="http://schemas.microsoft.com/office/drawing/2014/main" id="{AE5F9CAB-48E8-4C0B-9CB6-AE7E9865714A}"/>
              </a:ext>
            </a:extLst>
          </p:cNvPr>
          <p:cNvSpPr txBox="1"/>
          <p:nvPr/>
        </p:nvSpPr>
        <p:spPr>
          <a:xfrm>
            <a:off x="273170" y="718333"/>
            <a:ext cx="11645660" cy="830997"/>
          </a:xfrm>
          <a:prstGeom prst="rect">
            <a:avLst/>
          </a:prstGeom>
          <a:noFill/>
        </p:spPr>
        <p:txBody>
          <a:bodyPr wrap="square" rtlCol="0">
            <a:spAutoFit/>
          </a:bodyPr>
          <a:lstStyle/>
          <a:p>
            <a:pPr algn="just"/>
            <a:r>
              <a:rPr lang="en-US" sz="1600" dirty="0">
                <a:latin typeface="Consolas" panose="020B0609020204030204" pitchFamily="49" charset="0"/>
              </a:rPr>
              <a:t>According to the Richter scale, over the past 120 years in Turkey, approximately 85% of earthquakes have been categorized as either minor, very minor, or light, while 4% were considered moderate and only 0.71% were classified as strong or major earthquakes</a:t>
            </a:r>
            <a:r>
              <a:rPr lang="tr-TR" sz="1600" dirty="0">
                <a:latin typeface="Consolas" panose="020B0609020204030204" pitchFamily="49" charset="0"/>
              </a:rPr>
              <a:t>.</a:t>
            </a:r>
          </a:p>
        </p:txBody>
      </p:sp>
    </p:spTree>
    <p:extLst>
      <p:ext uri="{BB962C8B-B14F-4D97-AF65-F5344CB8AC3E}">
        <p14:creationId xmlns:p14="http://schemas.microsoft.com/office/powerpoint/2010/main" val="381030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51DB4B8-361B-F094-C524-3A854B4647CD}"/>
              </a:ext>
            </a:extLst>
          </p:cNvPr>
          <p:cNvSpPr>
            <a:spLocks noGrp="1"/>
          </p:cNvSpPr>
          <p:nvPr>
            <p:ph idx="1"/>
          </p:nvPr>
        </p:nvSpPr>
        <p:spPr/>
        <p:txBody>
          <a:bodyPr/>
          <a:lstStyle/>
          <a:p>
            <a:endParaRPr lang="tr-TR"/>
          </a:p>
        </p:txBody>
      </p:sp>
      <p:sp>
        <p:nvSpPr>
          <p:cNvPr id="4" name="Veri Yer Tutucusu 3">
            <a:extLst>
              <a:ext uri="{FF2B5EF4-FFF2-40B4-BE49-F238E27FC236}">
                <a16:creationId xmlns:a16="http://schemas.microsoft.com/office/drawing/2014/main" id="{831444E9-60FC-CF31-71B4-B5F72EAF6BD7}"/>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FB383BEF-FD1A-2D47-0D4A-092AFD0D689C}"/>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862FF8F0-07D0-F68C-6975-D436098C4435}"/>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17</a:t>
            </a:fld>
            <a:endParaRPr lang="tr-TR" noProof="0">
              <a:solidFill>
                <a:prstClr val="black">
                  <a:tint val="75000"/>
                </a:prstClr>
              </a:solidFill>
            </a:endParaRPr>
          </a:p>
        </p:txBody>
      </p:sp>
      <p:pic>
        <p:nvPicPr>
          <p:cNvPr id="8" name="Resim 7">
            <a:extLst>
              <a:ext uri="{FF2B5EF4-FFF2-40B4-BE49-F238E27FC236}">
                <a16:creationId xmlns:a16="http://schemas.microsoft.com/office/drawing/2014/main" id="{6035AFD9-7362-B96B-1978-F11CA43EB52A}"/>
              </a:ext>
            </a:extLst>
          </p:cNvPr>
          <p:cNvPicPr>
            <a:picLocks noChangeAspect="1"/>
          </p:cNvPicPr>
          <p:nvPr/>
        </p:nvPicPr>
        <p:blipFill>
          <a:blip r:embed="rId2"/>
          <a:stretch>
            <a:fillRect/>
          </a:stretch>
        </p:blipFill>
        <p:spPr>
          <a:xfrm>
            <a:off x="629728" y="1126126"/>
            <a:ext cx="11084368" cy="5050837"/>
          </a:xfrm>
          <a:prstGeom prst="rect">
            <a:avLst/>
          </a:prstGeom>
        </p:spPr>
      </p:pic>
      <p:sp>
        <p:nvSpPr>
          <p:cNvPr id="9" name="Metin kutusu 8">
            <a:extLst>
              <a:ext uri="{FF2B5EF4-FFF2-40B4-BE49-F238E27FC236}">
                <a16:creationId xmlns:a16="http://schemas.microsoft.com/office/drawing/2014/main" id="{9F773567-DF33-2AC9-575E-D11B7F34232E}"/>
              </a:ext>
            </a:extLst>
          </p:cNvPr>
          <p:cNvSpPr txBox="1"/>
          <p:nvPr/>
        </p:nvSpPr>
        <p:spPr>
          <a:xfrm>
            <a:off x="1365183" y="556643"/>
            <a:ext cx="9461634" cy="369332"/>
          </a:xfrm>
          <a:prstGeom prst="rect">
            <a:avLst/>
          </a:prstGeom>
          <a:noFill/>
        </p:spPr>
        <p:txBody>
          <a:bodyPr wrap="square" rtlCol="0">
            <a:spAutoFit/>
          </a:bodyPr>
          <a:lstStyle/>
          <a:p>
            <a:r>
              <a:rPr lang="en-US" b="0" i="0" dirty="0">
                <a:effectLst/>
                <a:latin typeface="Consolas" panose="020B0609020204030204" pitchFamily="49" charset="0"/>
              </a:rPr>
              <a:t>The most earthquake prone city in Turkey is Manisa with 2760 earthquakes.</a:t>
            </a:r>
            <a:endParaRPr lang="tr-TR" dirty="0"/>
          </a:p>
        </p:txBody>
      </p:sp>
    </p:spTree>
    <p:extLst>
      <p:ext uri="{BB962C8B-B14F-4D97-AF65-F5344CB8AC3E}">
        <p14:creationId xmlns:p14="http://schemas.microsoft.com/office/powerpoint/2010/main" val="359811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DCDE0E-C64B-E3C3-E556-2A710E0385FC}"/>
              </a:ext>
            </a:extLst>
          </p:cNvPr>
          <p:cNvSpPr>
            <a:spLocks noGrp="1"/>
          </p:cNvSpPr>
          <p:nvPr>
            <p:ph type="title"/>
          </p:nvPr>
        </p:nvSpPr>
        <p:spPr>
          <a:xfrm>
            <a:off x="838200" y="365126"/>
            <a:ext cx="10515600" cy="480264"/>
          </a:xfrm>
        </p:spPr>
        <p:txBody>
          <a:bodyPr>
            <a:noAutofit/>
          </a:bodyPr>
          <a:lstStyle/>
          <a:p>
            <a:pPr algn="ctr"/>
            <a:r>
              <a:rPr lang="tr-TR" sz="3200" dirty="0" err="1"/>
              <a:t>Major</a:t>
            </a:r>
            <a:r>
              <a:rPr lang="tr-TR" sz="3200" dirty="0"/>
              <a:t> </a:t>
            </a:r>
            <a:r>
              <a:rPr lang="tr-TR" sz="3200" dirty="0" err="1"/>
              <a:t>and</a:t>
            </a:r>
            <a:r>
              <a:rPr lang="tr-TR" sz="3200" dirty="0"/>
              <a:t> </a:t>
            </a:r>
            <a:r>
              <a:rPr lang="tr-TR" sz="3200" dirty="0" err="1"/>
              <a:t>Strong</a:t>
            </a:r>
            <a:r>
              <a:rPr lang="tr-TR" sz="3200" dirty="0"/>
              <a:t> </a:t>
            </a:r>
            <a:r>
              <a:rPr lang="tr-TR" sz="3200" dirty="0" err="1"/>
              <a:t>Earthquakes</a:t>
            </a:r>
            <a:r>
              <a:rPr lang="tr-TR" sz="3200" dirty="0"/>
              <a:t> in </a:t>
            </a:r>
            <a:r>
              <a:rPr lang="tr-TR" sz="3200" dirty="0" err="1"/>
              <a:t>Turkey</a:t>
            </a:r>
            <a:endParaRPr lang="tr-TR" sz="3200" dirty="0"/>
          </a:p>
        </p:txBody>
      </p:sp>
      <p:pic>
        <p:nvPicPr>
          <p:cNvPr id="8" name="İçerik Yer Tutucusu 7">
            <a:extLst>
              <a:ext uri="{FF2B5EF4-FFF2-40B4-BE49-F238E27FC236}">
                <a16:creationId xmlns:a16="http://schemas.microsoft.com/office/drawing/2014/main" id="{456FE1CB-F92D-704A-1C74-E33DAF0ECA08}"/>
              </a:ext>
            </a:extLst>
          </p:cNvPr>
          <p:cNvPicPr>
            <a:picLocks noGrp="1" noChangeAspect="1"/>
          </p:cNvPicPr>
          <p:nvPr>
            <p:ph idx="1"/>
          </p:nvPr>
        </p:nvPicPr>
        <p:blipFill>
          <a:blip r:embed="rId2"/>
          <a:stretch>
            <a:fillRect/>
          </a:stretch>
        </p:blipFill>
        <p:spPr>
          <a:xfrm>
            <a:off x="1670464" y="1825625"/>
            <a:ext cx="8851071" cy="4351338"/>
          </a:xfrm>
        </p:spPr>
      </p:pic>
      <p:sp>
        <p:nvSpPr>
          <p:cNvPr id="4" name="Veri Yer Tutucusu 3">
            <a:extLst>
              <a:ext uri="{FF2B5EF4-FFF2-40B4-BE49-F238E27FC236}">
                <a16:creationId xmlns:a16="http://schemas.microsoft.com/office/drawing/2014/main" id="{F4E567DA-29E8-E0D3-80F8-139FB29064C7}"/>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sz="1400"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36321333-1756-8CFF-F76A-CB66AD0AAB5B}"/>
              </a:ext>
            </a:extLst>
          </p:cNvPr>
          <p:cNvSpPr>
            <a:spLocks noGrp="1"/>
          </p:cNvSpPr>
          <p:nvPr>
            <p:ph type="ftr" sz="quarter" idx="11"/>
          </p:nvPr>
        </p:nvSpPr>
        <p:spPr/>
        <p:txBody>
          <a:bodyPr/>
          <a:lstStyle/>
          <a:p>
            <a:pPr lvl="0" rtl="0"/>
            <a:r>
              <a:rPr lang="tr-TR" sz="1400" dirty="0" err="1"/>
              <a:t>Earthquakes</a:t>
            </a:r>
            <a:r>
              <a:rPr lang="tr-TR" sz="1400" dirty="0"/>
              <a:t> in </a:t>
            </a:r>
            <a:r>
              <a:rPr lang="tr-TR" sz="1400" dirty="0" err="1"/>
              <a:t>Turkey</a:t>
            </a:r>
            <a:endParaRPr lang="tr-TR" sz="1400" dirty="0"/>
          </a:p>
        </p:txBody>
      </p:sp>
      <p:sp>
        <p:nvSpPr>
          <p:cNvPr id="6" name="Slayt Numarası Yer Tutucusu 5">
            <a:extLst>
              <a:ext uri="{FF2B5EF4-FFF2-40B4-BE49-F238E27FC236}">
                <a16:creationId xmlns:a16="http://schemas.microsoft.com/office/drawing/2014/main" id="{B4B247D0-4006-0105-B5D7-76953483FFCD}"/>
              </a:ext>
            </a:extLst>
          </p:cNvPr>
          <p:cNvSpPr>
            <a:spLocks noGrp="1"/>
          </p:cNvSpPr>
          <p:nvPr>
            <p:ph type="sldNum" sz="quarter" idx="12"/>
          </p:nvPr>
        </p:nvSpPr>
        <p:spPr/>
        <p:txBody>
          <a:bodyPr/>
          <a:lstStyle/>
          <a:p>
            <a:pPr rtl="0">
              <a:defRPr/>
            </a:pPr>
            <a:fld id="{D76B855D-E9CC-4FF8-AD85-6CDC7B89A0DE}" type="slidenum">
              <a:rPr lang="tr-TR" sz="1400" noProof="0" smtClean="0">
                <a:solidFill>
                  <a:prstClr val="black">
                    <a:tint val="75000"/>
                  </a:prstClr>
                </a:solidFill>
              </a:rPr>
              <a:pPr rtl="0">
                <a:defRPr/>
              </a:pPr>
              <a:t>18</a:t>
            </a:fld>
            <a:endParaRPr lang="tr-TR" sz="1400" noProof="0">
              <a:solidFill>
                <a:prstClr val="black">
                  <a:tint val="75000"/>
                </a:prstClr>
              </a:solidFill>
            </a:endParaRPr>
          </a:p>
        </p:txBody>
      </p:sp>
      <p:sp>
        <p:nvSpPr>
          <p:cNvPr id="3" name="Metin kutusu 2">
            <a:extLst>
              <a:ext uri="{FF2B5EF4-FFF2-40B4-BE49-F238E27FC236}">
                <a16:creationId xmlns:a16="http://schemas.microsoft.com/office/drawing/2014/main" id="{07813461-6ECA-39FD-F917-F962186EBE58}"/>
              </a:ext>
            </a:extLst>
          </p:cNvPr>
          <p:cNvSpPr txBox="1"/>
          <p:nvPr/>
        </p:nvSpPr>
        <p:spPr>
          <a:xfrm>
            <a:off x="1259457" y="940279"/>
            <a:ext cx="9566694" cy="738664"/>
          </a:xfrm>
          <a:prstGeom prst="rect">
            <a:avLst/>
          </a:prstGeom>
          <a:noFill/>
        </p:spPr>
        <p:txBody>
          <a:bodyPr wrap="square" rtlCol="0">
            <a:spAutoFit/>
          </a:bodyPr>
          <a:lstStyle/>
          <a:p>
            <a:r>
              <a:rPr lang="en-US" sz="1400" dirty="0">
                <a:latin typeface="Consolas" panose="020B0609020204030204" pitchFamily="49" charset="0"/>
              </a:rPr>
              <a:t>The distribution of strong and major earthquakes over the last 120 years is not evenly spread out. Turkey is located in a seismically active area and experiences a significant number of earthquakes each year, ranging from small tremors to major earthquakes.</a:t>
            </a:r>
            <a:endParaRPr lang="tr-TR" sz="1400" dirty="0">
              <a:latin typeface="Consolas" panose="020B0609020204030204" pitchFamily="49" charset="0"/>
            </a:endParaRPr>
          </a:p>
        </p:txBody>
      </p:sp>
    </p:spTree>
    <p:extLst>
      <p:ext uri="{BB962C8B-B14F-4D97-AF65-F5344CB8AC3E}">
        <p14:creationId xmlns:p14="http://schemas.microsoft.com/office/powerpoint/2010/main" val="1344994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C6153B-D4EC-3F92-4BB7-587EE6554BC1}"/>
              </a:ext>
            </a:extLst>
          </p:cNvPr>
          <p:cNvSpPr>
            <a:spLocks noGrp="1"/>
          </p:cNvSpPr>
          <p:nvPr>
            <p:ph type="title"/>
          </p:nvPr>
        </p:nvSpPr>
        <p:spPr/>
        <p:txBody>
          <a:bodyPr>
            <a:noAutofit/>
          </a:bodyPr>
          <a:lstStyle/>
          <a:p>
            <a:r>
              <a:rPr lang="en-US" sz="1600" b="0" dirty="0">
                <a:effectLst/>
                <a:latin typeface="Consolas" panose="020B0609020204030204" pitchFamily="49" charset="0"/>
              </a:rPr>
              <a:t>A KDE plot (Kernel Density Estimate plot) is a data visualization technique used to estimate the probability density function of a random variable.</a:t>
            </a:r>
            <a:br>
              <a:rPr lang="en-US" sz="1600" b="0" dirty="0">
                <a:effectLst/>
                <a:latin typeface="Consolas" panose="020B0609020204030204" pitchFamily="49" charset="0"/>
              </a:rPr>
            </a:br>
            <a:br>
              <a:rPr lang="en-US" sz="1600" b="0" dirty="0">
                <a:effectLst/>
                <a:latin typeface="Consolas" panose="020B0609020204030204" pitchFamily="49" charset="0"/>
              </a:rPr>
            </a:br>
            <a:r>
              <a:rPr lang="en-US" sz="1600" b="0" dirty="0">
                <a:effectLst/>
                <a:latin typeface="Consolas" panose="020B0609020204030204" pitchFamily="49" charset="0"/>
              </a:rPr>
              <a:t>Probability density is a concept in probability theory that is used to describe the likelihood of a continuous random variable taking on a particular value. In other words, it's a way of characterizing the probability distribution of a continuous random variable.</a:t>
            </a:r>
            <a:br>
              <a:rPr lang="en-US" sz="1600" b="0" dirty="0">
                <a:effectLst/>
                <a:latin typeface="Consolas" panose="020B0609020204030204" pitchFamily="49" charset="0"/>
              </a:rPr>
            </a:br>
            <a:endParaRPr lang="tr-TR" sz="1600" dirty="0"/>
          </a:p>
        </p:txBody>
      </p:sp>
      <p:pic>
        <p:nvPicPr>
          <p:cNvPr id="8" name="İçerik Yer Tutucusu 7">
            <a:extLst>
              <a:ext uri="{FF2B5EF4-FFF2-40B4-BE49-F238E27FC236}">
                <a16:creationId xmlns:a16="http://schemas.microsoft.com/office/drawing/2014/main" id="{1E82AB92-12CE-96F1-8025-09346C507402}"/>
              </a:ext>
            </a:extLst>
          </p:cNvPr>
          <p:cNvPicPr>
            <a:picLocks noGrp="1" noChangeAspect="1"/>
          </p:cNvPicPr>
          <p:nvPr>
            <p:ph idx="1"/>
          </p:nvPr>
        </p:nvPicPr>
        <p:blipFill>
          <a:blip r:embed="rId2"/>
          <a:stretch>
            <a:fillRect/>
          </a:stretch>
        </p:blipFill>
        <p:spPr>
          <a:xfrm>
            <a:off x="1410909" y="1825625"/>
            <a:ext cx="9370182" cy="4351338"/>
          </a:xfrm>
        </p:spPr>
      </p:pic>
      <p:sp>
        <p:nvSpPr>
          <p:cNvPr id="4" name="Veri Yer Tutucusu 3">
            <a:extLst>
              <a:ext uri="{FF2B5EF4-FFF2-40B4-BE49-F238E27FC236}">
                <a16:creationId xmlns:a16="http://schemas.microsoft.com/office/drawing/2014/main" id="{F7D6E56D-7EFE-7B14-B032-482E239DAF99}"/>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2374E146-5AB7-D6E9-16FC-06169EBED02B}"/>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F0F2BA0C-09A9-3065-C5C5-6714170D83EE}"/>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19</a:t>
            </a:fld>
            <a:endParaRPr lang="tr-TR" noProof="0">
              <a:solidFill>
                <a:prstClr val="black">
                  <a:tint val="75000"/>
                </a:prstClr>
              </a:solidFill>
            </a:endParaRPr>
          </a:p>
        </p:txBody>
      </p:sp>
    </p:spTree>
    <p:extLst>
      <p:ext uri="{BB962C8B-B14F-4D97-AF65-F5344CB8AC3E}">
        <p14:creationId xmlns:p14="http://schemas.microsoft.com/office/powerpoint/2010/main" val="1425955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836E49C-11A0-4C95-8A6E-FC7E9C57C105}"/>
              </a:ext>
            </a:extLst>
          </p:cNvPr>
          <p:cNvSpPr>
            <a:spLocks noGrp="1"/>
          </p:cNvSpPr>
          <p:nvPr>
            <p:ph type="title"/>
          </p:nvPr>
        </p:nvSpPr>
        <p:spPr>
          <a:xfrm>
            <a:off x="686834" y="1153572"/>
            <a:ext cx="3200400" cy="4461163"/>
          </a:xfrm>
        </p:spPr>
        <p:txBody>
          <a:bodyPr rtlCol="0">
            <a:normAutofit/>
          </a:bodyPr>
          <a:lstStyle/>
          <a:p>
            <a:pPr rtl="0"/>
            <a:r>
              <a:rPr lang="tr-TR" dirty="0" err="1">
                <a:solidFill>
                  <a:srgbClr val="FFFFFF"/>
                </a:solidFill>
              </a:rPr>
              <a:t>Contents</a:t>
            </a:r>
            <a:endParaRPr lang="tr-TR" dirty="0">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69C3FD2-AF88-4EF1-AFB7-5D31BD5AA0BF}"/>
              </a:ext>
            </a:extLst>
          </p:cNvPr>
          <p:cNvSpPr>
            <a:spLocks noGrp="1"/>
          </p:cNvSpPr>
          <p:nvPr>
            <p:ph idx="1"/>
          </p:nvPr>
        </p:nvSpPr>
        <p:spPr>
          <a:xfrm>
            <a:off x="4447308" y="591344"/>
            <a:ext cx="6906491" cy="5585619"/>
          </a:xfrm>
        </p:spPr>
        <p:txBody>
          <a:bodyPr rtlCol="0" anchor="ctr">
            <a:normAutofit/>
          </a:bodyPr>
          <a:lstStyle/>
          <a:p>
            <a:pPr marL="0" indent="0" algn="ctr" rtl="0">
              <a:buNone/>
            </a:pPr>
            <a:r>
              <a:rPr lang="tr-TR" b="0" i="0" dirty="0">
                <a:effectLst/>
                <a:latin typeface="Söhne"/>
              </a:rPr>
              <a:t>1-) </a:t>
            </a:r>
            <a:r>
              <a:rPr lang="tr-TR" b="0" i="0" dirty="0" err="1">
                <a:effectLst/>
                <a:latin typeface="Söhne"/>
              </a:rPr>
              <a:t>Introduction</a:t>
            </a:r>
            <a:endParaRPr lang="tr-TR" b="0" i="0" dirty="0">
              <a:effectLst/>
              <a:latin typeface="Söhne"/>
            </a:endParaRPr>
          </a:p>
          <a:p>
            <a:pPr marL="0" indent="0" algn="ctr" rtl="0">
              <a:buNone/>
            </a:pPr>
            <a:r>
              <a:rPr lang="tr-TR" b="0" i="0" dirty="0">
                <a:effectLst/>
                <a:latin typeface="Söhne"/>
              </a:rPr>
              <a:t>2-) </a:t>
            </a:r>
            <a:r>
              <a:rPr lang="tr-TR" b="0" i="0" dirty="0" err="1">
                <a:effectLst/>
                <a:latin typeface="Söhne"/>
              </a:rPr>
              <a:t>Earthquake</a:t>
            </a:r>
            <a:r>
              <a:rPr lang="tr-TR" b="0" i="0" dirty="0">
                <a:effectLst/>
                <a:latin typeface="Söhne"/>
              </a:rPr>
              <a:t> Risk in </a:t>
            </a:r>
            <a:r>
              <a:rPr lang="tr-TR" b="0" i="0" dirty="0" err="1">
                <a:effectLst/>
                <a:latin typeface="Söhne"/>
              </a:rPr>
              <a:t>Turkey</a:t>
            </a:r>
            <a:endParaRPr lang="tr-TR" dirty="0">
              <a:latin typeface="Söhne"/>
            </a:endParaRPr>
          </a:p>
          <a:p>
            <a:pPr marL="0" indent="0" algn="ctr" rtl="0">
              <a:buNone/>
            </a:pPr>
            <a:r>
              <a:rPr lang="tr-TR" b="0" i="0" dirty="0">
                <a:effectLst/>
                <a:latin typeface="Söhne"/>
              </a:rPr>
              <a:t>3-) Data </a:t>
            </a:r>
            <a:r>
              <a:rPr lang="tr-TR" b="0" i="0" dirty="0" err="1">
                <a:effectLst/>
                <a:latin typeface="Söhne"/>
              </a:rPr>
              <a:t>Sources</a:t>
            </a:r>
            <a:r>
              <a:rPr lang="tr-TR" b="0" i="0" dirty="0">
                <a:effectLst/>
                <a:latin typeface="Söhne"/>
              </a:rPr>
              <a:t> </a:t>
            </a:r>
            <a:r>
              <a:rPr lang="tr-TR" b="0" i="0" dirty="0" err="1">
                <a:effectLst/>
                <a:latin typeface="Söhne"/>
              </a:rPr>
              <a:t>and</a:t>
            </a:r>
            <a:r>
              <a:rPr lang="tr-TR" b="0" i="0" dirty="0">
                <a:effectLst/>
                <a:latin typeface="Söhne"/>
              </a:rPr>
              <a:t> Collection</a:t>
            </a:r>
          </a:p>
          <a:p>
            <a:pPr marL="0" indent="0" algn="ctr" rtl="0">
              <a:buNone/>
            </a:pPr>
            <a:r>
              <a:rPr lang="tr-TR" dirty="0">
                <a:latin typeface="Söhne"/>
              </a:rPr>
              <a:t>4-) Project </a:t>
            </a:r>
            <a:r>
              <a:rPr lang="tr-TR" dirty="0" err="1">
                <a:latin typeface="Söhne"/>
              </a:rPr>
              <a:t>Goal</a:t>
            </a:r>
            <a:endParaRPr lang="tr-TR" b="0" i="0" dirty="0">
              <a:effectLst/>
              <a:latin typeface="Söhne"/>
            </a:endParaRPr>
          </a:p>
          <a:p>
            <a:pPr marL="0" indent="0" algn="ctr" rtl="0">
              <a:buNone/>
            </a:pPr>
            <a:r>
              <a:rPr lang="tr-TR" dirty="0">
                <a:latin typeface="Söhne"/>
              </a:rPr>
              <a:t>5</a:t>
            </a:r>
            <a:r>
              <a:rPr lang="tr-TR" b="0" i="0" dirty="0">
                <a:effectLst/>
                <a:latin typeface="Söhne"/>
              </a:rPr>
              <a:t>-) Analysis </a:t>
            </a:r>
            <a:r>
              <a:rPr lang="tr-TR" b="0" i="0" dirty="0" err="1">
                <a:effectLst/>
                <a:latin typeface="Söhne"/>
              </a:rPr>
              <a:t>and</a:t>
            </a:r>
            <a:r>
              <a:rPr lang="tr-TR" b="0" i="0" dirty="0">
                <a:effectLst/>
                <a:latin typeface="Söhne"/>
              </a:rPr>
              <a:t> </a:t>
            </a:r>
            <a:r>
              <a:rPr lang="tr-TR" b="0" i="0" dirty="0" err="1">
                <a:effectLst/>
                <a:latin typeface="Söhne"/>
              </a:rPr>
              <a:t>Metrics</a:t>
            </a:r>
            <a:endParaRPr lang="tr-TR" dirty="0">
              <a:latin typeface="Söhne"/>
            </a:endParaRPr>
          </a:p>
          <a:p>
            <a:pPr marL="0" indent="0" algn="ctr" rtl="0">
              <a:buNone/>
            </a:pPr>
            <a:r>
              <a:rPr lang="tr-TR" dirty="0">
                <a:latin typeface="Söhne"/>
              </a:rPr>
              <a:t>6</a:t>
            </a:r>
            <a:r>
              <a:rPr lang="tr-TR" b="0" i="0" dirty="0">
                <a:effectLst/>
                <a:latin typeface="Söhne"/>
              </a:rPr>
              <a:t>-) </a:t>
            </a:r>
            <a:r>
              <a:rPr lang="tr-TR" b="0" i="0" dirty="0" err="1">
                <a:effectLst/>
                <a:latin typeface="Söhne"/>
              </a:rPr>
              <a:t>Results</a:t>
            </a:r>
            <a:r>
              <a:rPr lang="tr-TR" b="0" i="0" dirty="0">
                <a:effectLst/>
                <a:latin typeface="Söhne"/>
              </a:rPr>
              <a:t> </a:t>
            </a:r>
            <a:r>
              <a:rPr lang="tr-TR" b="0" i="0" dirty="0" err="1">
                <a:effectLst/>
                <a:latin typeface="Söhne"/>
              </a:rPr>
              <a:t>and</a:t>
            </a:r>
            <a:r>
              <a:rPr lang="tr-TR" b="0" i="0" dirty="0">
                <a:effectLst/>
                <a:latin typeface="Söhne"/>
              </a:rPr>
              <a:t> </a:t>
            </a:r>
            <a:r>
              <a:rPr lang="tr-TR" b="0" i="0" dirty="0" err="1">
                <a:effectLst/>
                <a:latin typeface="Söhne"/>
              </a:rPr>
              <a:t>Implications</a:t>
            </a:r>
            <a:endParaRPr lang="tr-TR" b="0" i="0" dirty="0">
              <a:effectLst/>
              <a:latin typeface="Söhne"/>
            </a:endParaRPr>
          </a:p>
          <a:p>
            <a:pPr marL="0" indent="0" algn="ctr" rtl="0">
              <a:buNone/>
            </a:pPr>
            <a:r>
              <a:rPr lang="tr-TR" dirty="0">
                <a:latin typeface="Söhne"/>
              </a:rPr>
              <a:t>7</a:t>
            </a:r>
            <a:r>
              <a:rPr lang="tr-TR" b="0" i="0" dirty="0">
                <a:effectLst/>
                <a:latin typeface="Söhne"/>
              </a:rPr>
              <a:t>-) </a:t>
            </a:r>
            <a:r>
              <a:rPr lang="tr-TR" b="0" i="0" dirty="0" err="1">
                <a:effectLst/>
                <a:latin typeface="Söhne"/>
              </a:rPr>
              <a:t>Conclusion</a:t>
            </a:r>
            <a:r>
              <a:rPr lang="tr-TR" b="0" i="0" dirty="0">
                <a:effectLst/>
                <a:latin typeface="Söhne"/>
              </a:rPr>
              <a:t> </a:t>
            </a:r>
            <a:r>
              <a:rPr lang="tr-TR" b="0" i="0" dirty="0" err="1">
                <a:effectLst/>
                <a:latin typeface="Söhne"/>
              </a:rPr>
              <a:t>and</a:t>
            </a:r>
            <a:r>
              <a:rPr lang="tr-TR" b="0" i="0" dirty="0">
                <a:effectLst/>
                <a:latin typeface="Söhne"/>
              </a:rPr>
              <a:t> </a:t>
            </a:r>
            <a:r>
              <a:rPr lang="tr-TR" b="0" i="0" dirty="0" err="1">
                <a:effectLst/>
                <a:latin typeface="Söhne"/>
              </a:rPr>
              <a:t>Future</a:t>
            </a:r>
            <a:r>
              <a:rPr lang="tr-TR" b="0" i="0" dirty="0">
                <a:effectLst/>
                <a:latin typeface="Söhne"/>
              </a:rPr>
              <a:t> </a:t>
            </a:r>
            <a:r>
              <a:rPr lang="tr-TR" b="0" i="0" dirty="0" err="1">
                <a:effectLst/>
                <a:latin typeface="Söhne"/>
              </a:rPr>
              <a:t>Work</a:t>
            </a:r>
            <a:endParaRPr lang="tr-TR" dirty="0">
              <a:latin typeface="Söhne"/>
            </a:endParaRPr>
          </a:p>
          <a:p>
            <a:pPr marL="0" indent="0" algn="ctr" rtl="0">
              <a:buNone/>
            </a:pPr>
            <a:r>
              <a:rPr lang="tr-TR" dirty="0">
                <a:latin typeface="Söhne"/>
              </a:rPr>
              <a:t>8</a:t>
            </a:r>
            <a:r>
              <a:rPr lang="tr-TR" b="0" i="0" dirty="0">
                <a:effectLst/>
                <a:latin typeface="Söhne"/>
              </a:rPr>
              <a:t>-) Q&amp;A</a:t>
            </a:r>
            <a:endParaRPr lang="tr-TR" dirty="0"/>
          </a:p>
        </p:txBody>
      </p:sp>
      <p:sp>
        <p:nvSpPr>
          <p:cNvPr id="4" name="Tarih Yer Tutucusu 3">
            <a:extLst>
              <a:ext uri="{FF2B5EF4-FFF2-40B4-BE49-F238E27FC236}">
                <a16:creationId xmlns:a16="http://schemas.microsoft.com/office/drawing/2014/main" id="{78C8B647-084C-492D-A242-148BEA5B6823}"/>
              </a:ext>
            </a:extLst>
          </p:cNvPr>
          <p:cNvSpPr>
            <a:spLocks noGrp="1"/>
          </p:cNvSpPr>
          <p:nvPr>
            <p:ph type="dt" sz="half" idx="10"/>
          </p:nvPr>
        </p:nvSpPr>
        <p:spPr>
          <a:xfrm>
            <a:off x="838200" y="6356350"/>
            <a:ext cx="1639957" cy="365125"/>
          </a:xfrm>
        </p:spPr>
        <p:txBody>
          <a:bodyPr rtlCol="0">
            <a:normAutofit/>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A4A2B84E-2163-44C1-99D0-6F162AEA82E9}"/>
              </a:ext>
            </a:extLst>
          </p:cNvPr>
          <p:cNvSpPr>
            <a:spLocks noGrp="1"/>
          </p:cNvSpPr>
          <p:nvPr>
            <p:ph type="ftr" sz="quarter" idx="11"/>
          </p:nvPr>
        </p:nvSpPr>
        <p:spPr>
          <a:xfrm>
            <a:off x="4038600" y="6356350"/>
            <a:ext cx="5251174" cy="365125"/>
          </a:xfrm>
        </p:spPr>
        <p:txBody>
          <a:bodyPr rtlCol="0">
            <a:normAutofit/>
          </a:bodyPr>
          <a:lstStyle/>
          <a:p>
            <a:pPr lvl="0" rtl="0">
              <a:spcAft>
                <a:spcPts val="600"/>
              </a:spcAft>
            </a:pPr>
            <a:r>
              <a:rPr lang="tr-TR" dirty="0" err="1"/>
              <a:t>Earthquakes</a:t>
            </a:r>
            <a:r>
              <a:rPr lang="tr-TR" dirty="0"/>
              <a:t> in </a:t>
            </a:r>
            <a:r>
              <a:rPr lang="tr-TR" dirty="0" err="1"/>
              <a:t>Turkey</a:t>
            </a:r>
            <a:endParaRPr lang="tr-TR"/>
          </a:p>
        </p:txBody>
      </p:sp>
      <p:sp>
        <p:nvSpPr>
          <p:cNvPr id="6" name="Slayt Numarası Yer Tutucusu 5">
            <a:extLst>
              <a:ext uri="{FF2B5EF4-FFF2-40B4-BE49-F238E27FC236}">
                <a16:creationId xmlns:a16="http://schemas.microsoft.com/office/drawing/2014/main" id="{88AB1A36-2D6E-4392-AAA4-996FFE03208D}"/>
              </a:ext>
            </a:extLst>
          </p:cNvPr>
          <p:cNvSpPr>
            <a:spLocks noGrp="1"/>
          </p:cNvSpPr>
          <p:nvPr>
            <p:ph type="sldNum" sz="quarter" idx="12"/>
          </p:nvPr>
        </p:nvSpPr>
        <p:spPr>
          <a:xfrm>
            <a:off x="9541564" y="6356350"/>
            <a:ext cx="1812235" cy="365125"/>
          </a:xfrm>
        </p:spPr>
        <p:txBody>
          <a:bodyPr rtlCol="0">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tr-TR" b="0" i="0" u="none" strike="noStrike" kern="1200" cap="none" spc="0" normalizeH="0" baseline="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a:t>
            </a:fld>
            <a:endParaRPr kumimoji="0" lang="tr-TR" b="0" i="0" u="none" strike="noStrike" kern="1200" cap="none" spc="0" normalizeH="0" baseline="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descr="çizelge içeren bir resim&#10;&#10;Açıklama otomatik olarak oluşturuldu">
            <a:extLst>
              <a:ext uri="{FF2B5EF4-FFF2-40B4-BE49-F238E27FC236}">
                <a16:creationId xmlns:a16="http://schemas.microsoft.com/office/drawing/2014/main" id="{1D448DE4-9426-058A-8C29-F849C2ED0562}"/>
              </a:ext>
            </a:extLst>
          </p:cNvPr>
          <p:cNvPicPr>
            <a:picLocks noGrp="1" noChangeAspect="1"/>
          </p:cNvPicPr>
          <p:nvPr>
            <p:ph idx="1"/>
          </p:nvPr>
        </p:nvPicPr>
        <p:blipFill>
          <a:blip r:embed="rId2"/>
          <a:stretch>
            <a:fillRect/>
          </a:stretch>
        </p:blipFill>
        <p:spPr>
          <a:xfrm>
            <a:off x="4127" y="1531144"/>
            <a:ext cx="6091873" cy="4351338"/>
          </a:xfrm>
        </p:spPr>
      </p:pic>
      <p:sp>
        <p:nvSpPr>
          <p:cNvPr id="4" name="Veri Yer Tutucusu 3">
            <a:extLst>
              <a:ext uri="{FF2B5EF4-FFF2-40B4-BE49-F238E27FC236}">
                <a16:creationId xmlns:a16="http://schemas.microsoft.com/office/drawing/2014/main" id="{2BCFD2EB-E691-5450-1116-FA181E9101FD}"/>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8748B92D-F5F8-1857-DF24-FA31754EF394}"/>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7D0FA938-7860-02DB-E384-CEC880110B16}"/>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20</a:t>
            </a:fld>
            <a:endParaRPr lang="tr-TR" noProof="0">
              <a:solidFill>
                <a:prstClr val="black">
                  <a:tint val="75000"/>
                </a:prstClr>
              </a:solidFill>
            </a:endParaRPr>
          </a:p>
        </p:txBody>
      </p:sp>
      <p:pic>
        <p:nvPicPr>
          <p:cNvPr id="10" name="Resim 9" descr="çizelge içeren bir resim&#10;&#10;Açıklama otomatik olarak oluşturuldu">
            <a:extLst>
              <a:ext uri="{FF2B5EF4-FFF2-40B4-BE49-F238E27FC236}">
                <a16:creationId xmlns:a16="http://schemas.microsoft.com/office/drawing/2014/main" id="{8E488D29-73F0-1AD5-9EB2-5E139D0A605D}"/>
              </a:ext>
            </a:extLst>
          </p:cNvPr>
          <p:cNvPicPr>
            <a:picLocks noChangeAspect="1"/>
          </p:cNvPicPr>
          <p:nvPr/>
        </p:nvPicPr>
        <p:blipFill>
          <a:blip r:embed="rId3"/>
          <a:stretch>
            <a:fillRect/>
          </a:stretch>
        </p:blipFill>
        <p:spPr>
          <a:xfrm>
            <a:off x="6096000" y="1531144"/>
            <a:ext cx="6091873" cy="4351338"/>
          </a:xfrm>
          <a:prstGeom prst="rect">
            <a:avLst/>
          </a:prstGeom>
        </p:spPr>
      </p:pic>
      <p:sp>
        <p:nvSpPr>
          <p:cNvPr id="11" name="Metin kutusu 10">
            <a:extLst>
              <a:ext uri="{FF2B5EF4-FFF2-40B4-BE49-F238E27FC236}">
                <a16:creationId xmlns:a16="http://schemas.microsoft.com/office/drawing/2014/main" id="{5B046806-1A52-3098-1FF1-76998AF2A224}"/>
              </a:ext>
            </a:extLst>
          </p:cNvPr>
          <p:cNvSpPr txBox="1"/>
          <p:nvPr/>
        </p:nvSpPr>
        <p:spPr>
          <a:xfrm>
            <a:off x="838200" y="112143"/>
            <a:ext cx="10186358" cy="461665"/>
          </a:xfrm>
          <a:prstGeom prst="rect">
            <a:avLst/>
          </a:prstGeom>
          <a:noFill/>
        </p:spPr>
        <p:txBody>
          <a:bodyPr wrap="square" rtlCol="0">
            <a:spAutoFit/>
          </a:bodyPr>
          <a:lstStyle/>
          <a:p>
            <a:pPr algn="ctr"/>
            <a:r>
              <a:rPr lang="en-US" sz="2400" dirty="0"/>
              <a:t>Exploring the Most Frequent Magnitude and Depth of Earthquakes Across Cities</a:t>
            </a:r>
            <a:endParaRPr lang="tr-TR" sz="2400" dirty="0"/>
          </a:p>
        </p:txBody>
      </p:sp>
      <p:sp>
        <p:nvSpPr>
          <p:cNvPr id="2" name="Metin kutusu 1">
            <a:extLst>
              <a:ext uri="{FF2B5EF4-FFF2-40B4-BE49-F238E27FC236}">
                <a16:creationId xmlns:a16="http://schemas.microsoft.com/office/drawing/2014/main" id="{44F7C239-7925-F6E6-2DA8-451E17FE4BE5}"/>
              </a:ext>
            </a:extLst>
          </p:cNvPr>
          <p:cNvSpPr txBox="1"/>
          <p:nvPr/>
        </p:nvSpPr>
        <p:spPr>
          <a:xfrm>
            <a:off x="1078302" y="638355"/>
            <a:ext cx="10275498" cy="923330"/>
          </a:xfrm>
          <a:prstGeom prst="rect">
            <a:avLst/>
          </a:prstGeom>
          <a:noFill/>
        </p:spPr>
        <p:txBody>
          <a:bodyPr wrap="square" rtlCol="0">
            <a:spAutoFit/>
          </a:bodyPr>
          <a:lstStyle/>
          <a:p>
            <a:pPr algn="just"/>
            <a:r>
              <a:rPr lang="en-US" i="0" dirty="0">
                <a:effectLst/>
                <a:latin typeface="Consolas" panose="020B0609020204030204" pitchFamily="49" charset="0"/>
              </a:rPr>
              <a:t>In terms of earthquake frequency, Turkey typically experiences shallow-depth earthquakes with moderate to light magnitudes, as well as occasional strong earthquakes.</a:t>
            </a:r>
            <a:endParaRPr lang="tr-TR" dirty="0">
              <a:latin typeface="Consolas" panose="020B0609020204030204" pitchFamily="49" charset="0"/>
            </a:endParaRPr>
          </a:p>
        </p:txBody>
      </p:sp>
    </p:spTree>
    <p:extLst>
      <p:ext uri="{BB962C8B-B14F-4D97-AF65-F5344CB8AC3E}">
        <p14:creationId xmlns:p14="http://schemas.microsoft.com/office/powerpoint/2010/main" val="3893119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C51CDBF6-98FB-E85C-4223-FAE084E7E73B}"/>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7C96B612-E71F-D684-580D-ABE316E5E5E9}"/>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99F6F4B1-1028-8C1C-67A5-A50BA97ED2E2}"/>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latin typeface="Consolas" panose="020B0609020204030204" pitchFamily="49" charset="0"/>
              </a:rPr>
              <a:pPr rtl="0">
                <a:defRPr/>
              </a:pPr>
              <a:t>21</a:t>
            </a:fld>
            <a:endParaRPr lang="tr-TR" noProof="0">
              <a:solidFill>
                <a:prstClr val="black">
                  <a:tint val="75000"/>
                </a:prstClr>
              </a:solidFill>
              <a:latin typeface="Consolas" panose="020B0609020204030204" pitchFamily="49" charset="0"/>
            </a:endParaRPr>
          </a:p>
        </p:txBody>
      </p:sp>
      <p:pic>
        <p:nvPicPr>
          <p:cNvPr id="22" name="İçerik Yer Tutucusu 21" descr="çizelge içeren bir resim&#10;&#10;Açıklama otomatik olarak oluşturuldu">
            <a:extLst>
              <a:ext uri="{FF2B5EF4-FFF2-40B4-BE49-F238E27FC236}">
                <a16:creationId xmlns:a16="http://schemas.microsoft.com/office/drawing/2014/main" id="{747419C3-B203-8B30-D7EA-3720715C8A5A}"/>
              </a:ext>
            </a:extLst>
          </p:cNvPr>
          <p:cNvPicPr>
            <a:picLocks noGrp="1" noChangeAspect="1"/>
          </p:cNvPicPr>
          <p:nvPr>
            <p:ph idx="1"/>
          </p:nvPr>
        </p:nvPicPr>
        <p:blipFill>
          <a:blip r:embed="rId2"/>
          <a:stretch>
            <a:fillRect/>
          </a:stretch>
        </p:blipFill>
        <p:spPr>
          <a:xfrm>
            <a:off x="508958" y="1898174"/>
            <a:ext cx="11050438" cy="4206240"/>
          </a:xfrm>
        </p:spPr>
      </p:pic>
      <p:sp>
        <p:nvSpPr>
          <p:cNvPr id="23" name="Başlık 1">
            <a:extLst>
              <a:ext uri="{FF2B5EF4-FFF2-40B4-BE49-F238E27FC236}">
                <a16:creationId xmlns:a16="http://schemas.microsoft.com/office/drawing/2014/main" id="{FC0DC3ED-7F6E-D1DE-1C7F-207A684443A6}"/>
              </a:ext>
            </a:extLst>
          </p:cNvPr>
          <p:cNvSpPr txBox="1">
            <a:spLocks/>
          </p:cNvSpPr>
          <p:nvPr/>
        </p:nvSpPr>
        <p:spPr>
          <a:xfrm>
            <a:off x="6028426" y="320675"/>
            <a:ext cx="56143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tr-TR" sz="1200" dirty="0">
              <a:latin typeface="Consolas" panose="020B0609020204030204" pitchFamily="49" charset="0"/>
            </a:endParaRPr>
          </a:p>
        </p:txBody>
      </p:sp>
      <p:sp>
        <p:nvSpPr>
          <p:cNvPr id="25" name="Metin kutusu 24">
            <a:extLst>
              <a:ext uri="{FF2B5EF4-FFF2-40B4-BE49-F238E27FC236}">
                <a16:creationId xmlns:a16="http://schemas.microsoft.com/office/drawing/2014/main" id="{5CC2B94D-E655-DCCD-23F0-90B209759F80}"/>
              </a:ext>
            </a:extLst>
          </p:cNvPr>
          <p:cNvSpPr txBox="1"/>
          <p:nvPr/>
        </p:nvSpPr>
        <p:spPr>
          <a:xfrm>
            <a:off x="5564038" y="198626"/>
            <a:ext cx="2838090" cy="1569660"/>
          </a:xfrm>
          <a:prstGeom prst="rect">
            <a:avLst/>
          </a:prstGeom>
          <a:noFill/>
        </p:spPr>
        <p:txBody>
          <a:bodyPr wrap="square">
            <a:spAutoFit/>
          </a:bodyPr>
          <a:lstStyle/>
          <a:p>
            <a:pPr marL="285750" indent="-285750">
              <a:buFont typeface="Arial" panose="020B0604020202020204" pitchFamily="34" charset="0"/>
              <a:buChar char="•"/>
            </a:pPr>
            <a:r>
              <a:rPr lang="tr-TR" sz="1200" dirty="0">
                <a:latin typeface="Consolas" panose="020B0609020204030204" pitchFamily="49" charset="0"/>
              </a:rPr>
              <a:t>2011 Van </a:t>
            </a:r>
            <a:r>
              <a:rPr lang="tr-TR" sz="1200" dirty="0" err="1">
                <a:latin typeface="Consolas" panose="020B0609020204030204" pitchFamily="49" charset="0"/>
              </a:rPr>
              <a:t>Earthquake</a:t>
            </a:r>
            <a:endParaRPr lang="tr-TR" sz="1200" dirty="0">
              <a:latin typeface="Consolas" panose="020B0609020204030204" pitchFamily="49" charset="0"/>
            </a:endParaRPr>
          </a:p>
          <a:p>
            <a:pPr marL="285750" indent="-285750">
              <a:buFont typeface="Arial" panose="020B0604020202020204" pitchFamily="34" charset="0"/>
              <a:buChar char="•"/>
            </a:pPr>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2014 </a:t>
            </a:r>
            <a:r>
              <a:rPr lang="tr-TR" sz="1200" dirty="0" err="1">
                <a:latin typeface="Consolas" panose="020B0609020204030204" pitchFamily="49" charset="0"/>
              </a:rPr>
              <a:t>Aegean</a:t>
            </a:r>
            <a:r>
              <a:rPr lang="tr-TR" sz="1200" dirty="0">
                <a:latin typeface="Consolas" panose="020B0609020204030204" pitchFamily="49" charset="0"/>
              </a:rPr>
              <a:t> </a:t>
            </a:r>
            <a:r>
              <a:rPr lang="tr-TR" sz="1200" dirty="0" err="1">
                <a:latin typeface="Consolas" panose="020B0609020204030204" pitchFamily="49" charset="0"/>
              </a:rPr>
              <a:t>Sea</a:t>
            </a:r>
            <a:r>
              <a:rPr lang="tr-TR" sz="1200" dirty="0">
                <a:latin typeface="Consolas" panose="020B0609020204030204" pitchFamily="49" charset="0"/>
              </a:rPr>
              <a:t> </a:t>
            </a:r>
            <a:r>
              <a:rPr lang="tr-TR" sz="1200" dirty="0" err="1">
                <a:latin typeface="Consolas" panose="020B0609020204030204" pitchFamily="49" charset="0"/>
              </a:rPr>
              <a:t>earthquake</a:t>
            </a:r>
            <a:endParaRPr lang="tr-TR" sz="1200" dirty="0">
              <a:latin typeface="Consolas" panose="020B0609020204030204" pitchFamily="49" charset="0"/>
            </a:endParaRPr>
          </a:p>
          <a:p>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2017 </a:t>
            </a:r>
            <a:r>
              <a:rPr lang="tr-TR" sz="1200" dirty="0" err="1">
                <a:latin typeface="Consolas" panose="020B0609020204030204" pitchFamily="49" charset="0"/>
              </a:rPr>
              <a:t>Aegean</a:t>
            </a:r>
            <a:r>
              <a:rPr lang="tr-TR" sz="1200" dirty="0">
                <a:latin typeface="Consolas" panose="020B0609020204030204" pitchFamily="49" charset="0"/>
              </a:rPr>
              <a:t> </a:t>
            </a:r>
            <a:r>
              <a:rPr lang="tr-TR" sz="1200" dirty="0" err="1">
                <a:latin typeface="Consolas" panose="020B0609020204030204" pitchFamily="49" charset="0"/>
              </a:rPr>
              <a:t>Sea</a:t>
            </a:r>
            <a:r>
              <a:rPr lang="tr-TR" sz="1200" dirty="0">
                <a:latin typeface="Consolas" panose="020B0609020204030204" pitchFamily="49" charset="0"/>
              </a:rPr>
              <a:t> </a:t>
            </a:r>
            <a:r>
              <a:rPr lang="tr-TR" sz="1200" dirty="0" err="1">
                <a:latin typeface="Consolas" panose="020B0609020204030204" pitchFamily="49" charset="0"/>
              </a:rPr>
              <a:t>earthquake</a:t>
            </a:r>
            <a:endParaRPr lang="tr-TR" sz="1200" dirty="0">
              <a:latin typeface="Consolas" panose="020B0609020204030204" pitchFamily="49" charset="0"/>
            </a:endParaRPr>
          </a:p>
          <a:p>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2020 İzmir </a:t>
            </a:r>
            <a:r>
              <a:rPr lang="tr-TR" sz="1200" dirty="0" err="1">
                <a:latin typeface="Consolas" panose="020B0609020204030204" pitchFamily="49" charset="0"/>
              </a:rPr>
              <a:t>Earthquake</a:t>
            </a:r>
            <a:endParaRPr lang="tr-TR" sz="1200" dirty="0">
              <a:latin typeface="Consolas" panose="020B0609020204030204" pitchFamily="49" charset="0"/>
            </a:endParaRPr>
          </a:p>
          <a:p>
            <a:endParaRPr lang="tr-TR" sz="1200" dirty="0">
              <a:latin typeface="Consolas" panose="020B0609020204030204" pitchFamily="49" charset="0"/>
            </a:endParaRPr>
          </a:p>
        </p:txBody>
      </p:sp>
      <p:sp>
        <p:nvSpPr>
          <p:cNvPr id="26" name="Başlık 1">
            <a:extLst>
              <a:ext uri="{FF2B5EF4-FFF2-40B4-BE49-F238E27FC236}">
                <a16:creationId xmlns:a16="http://schemas.microsoft.com/office/drawing/2014/main" id="{4F52E0AE-3DC4-5F3E-F06C-A8B91D832D55}"/>
              </a:ext>
            </a:extLst>
          </p:cNvPr>
          <p:cNvSpPr txBox="1">
            <a:spLocks/>
          </p:cNvSpPr>
          <p:nvPr/>
        </p:nvSpPr>
        <p:spPr>
          <a:xfrm>
            <a:off x="276046" y="468527"/>
            <a:ext cx="2743201" cy="14296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buFont typeface="Arial" panose="020B0604020202020204" pitchFamily="34" charset="0"/>
              <a:buChar char="•"/>
            </a:pPr>
            <a:r>
              <a:rPr lang="tr-TR" sz="1200" dirty="0">
                <a:latin typeface="Consolas" panose="020B0609020204030204" pitchFamily="49" charset="0"/>
              </a:rPr>
              <a:t>1983 Erzurum </a:t>
            </a:r>
            <a:r>
              <a:rPr lang="tr-TR" sz="1200" dirty="0" err="1">
                <a:latin typeface="Consolas" panose="020B0609020204030204" pitchFamily="49" charset="0"/>
              </a:rPr>
              <a:t>earthquake</a:t>
            </a:r>
            <a:br>
              <a:rPr lang="tr-TR" sz="1200" dirty="0">
                <a:latin typeface="Consolas" panose="020B0609020204030204" pitchFamily="49" charset="0"/>
              </a:rPr>
            </a:br>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1992 Erzincan </a:t>
            </a:r>
            <a:r>
              <a:rPr lang="tr-TR" sz="1200" dirty="0" err="1">
                <a:latin typeface="Consolas" panose="020B0609020204030204" pitchFamily="49" charset="0"/>
              </a:rPr>
              <a:t>earthquake</a:t>
            </a:r>
            <a:br>
              <a:rPr lang="tr-TR" sz="1200" dirty="0">
                <a:latin typeface="Consolas" panose="020B0609020204030204" pitchFamily="49" charset="0"/>
              </a:rPr>
            </a:br>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1995 Dinar </a:t>
            </a:r>
            <a:r>
              <a:rPr lang="tr-TR" sz="1200" dirty="0" err="1">
                <a:latin typeface="Consolas" panose="020B0609020204030204" pitchFamily="49" charset="0"/>
              </a:rPr>
              <a:t>earthquake</a:t>
            </a:r>
            <a:br>
              <a:rPr lang="tr-TR" sz="1200" dirty="0">
                <a:latin typeface="Consolas" panose="020B0609020204030204" pitchFamily="49" charset="0"/>
              </a:rPr>
            </a:br>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1998 Adana–Ceyhan </a:t>
            </a:r>
            <a:r>
              <a:rPr lang="tr-TR" sz="1200" dirty="0" err="1">
                <a:latin typeface="Consolas" panose="020B0609020204030204" pitchFamily="49" charset="0"/>
              </a:rPr>
              <a:t>earthquake</a:t>
            </a:r>
            <a:br>
              <a:rPr lang="tr-TR" sz="1200" dirty="0">
                <a:latin typeface="Consolas" panose="020B0609020204030204" pitchFamily="49" charset="0"/>
              </a:rPr>
            </a:br>
            <a:br>
              <a:rPr lang="tr-TR" sz="1200" dirty="0">
                <a:solidFill>
                  <a:srgbClr val="ABB2BF"/>
                </a:solidFill>
                <a:latin typeface="Consolas" panose="020B0609020204030204" pitchFamily="49" charset="0"/>
              </a:rPr>
            </a:br>
            <a:br>
              <a:rPr lang="tr-TR" sz="1200" dirty="0">
                <a:solidFill>
                  <a:srgbClr val="ABB2BF"/>
                </a:solidFill>
                <a:latin typeface="Consolas" panose="020B0609020204030204" pitchFamily="49" charset="0"/>
              </a:rPr>
            </a:br>
            <a:br>
              <a:rPr lang="tr-TR" sz="1200" dirty="0">
                <a:solidFill>
                  <a:srgbClr val="ABB2BF"/>
                </a:solidFill>
                <a:latin typeface="Consolas" panose="020B0609020204030204" pitchFamily="49" charset="0"/>
              </a:rPr>
            </a:br>
            <a:endParaRPr lang="tr-TR" sz="1200" dirty="0">
              <a:latin typeface="Consolas" panose="020B0609020204030204" pitchFamily="49" charset="0"/>
            </a:endParaRPr>
          </a:p>
        </p:txBody>
      </p:sp>
      <p:sp>
        <p:nvSpPr>
          <p:cNvPr id="27" name="Metin kutusu 26">
            <a:extLst>
              <a:ext uri="{FF2B5EF4-FFF2-40B4-BE49-F238E27FC236}">
                <a16:creationId xmlns:a16="http://schemas.microsoft.com/office/drawing/2014/main" id="{2A5DDF87-CFA4-530E-B8E0-A7C731F3FBD7}"/>
              </a:ext>
            </a:extLst>
          </p:cNvPr>
          <p:cNvSpPr txBox="1"/>
          <p:nvPr/>
        </p:nvSpPr>
        <p:spPr>
          <a:xfrm>
            <a:off x="8402128" y="1290"/>
            <a:ext cx="2951672" cy="1200329"/>
          </a:xfrm>
          <a:prstGeom prst="rect">
            <a:avLst/>
          </a:prstGeom>
          <a:noFill/>
        </p:spPr>
        <p:txBody>
          <a:bodyPr wrap="square">
            <a:spAutoFit/>
          </a:bodyPr>
          <a:lstStyle/>
          <a:p>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2020 Elazığ </a:t>
            </a:r>
            <a:r>
              <a:rPr lang="tr-TR" sz="1200" dirty="0" err="1">
                <a:latin typeface="Consolas" panose="020B0609020204030204" pitchFamily="49" charset="0"/>
              </a:rPr>
              <a:t>Earthquake</a:t>
            </a:r>
            <a:endParaRPr lang="tr-TR" sz="1200" dirty="0">
              <a:latin typeface="Consolas" panose="020B0609020204030204" pitchFamily="49" charset="0"/>
            </a:endParaRPr>
          </a:p>
          <a:p>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2023 Kahramanmaraş </a:t>
            </a:r>
            <a:r>
              <a:rPr lang="tr-TR" sz="1200" dirty="0" err="1">
                <a:latin typeface="Consolas" panose="020B0609020204030204" pitchFamily="49" charset="0"/>
              </a:rPr>
              <a:t>Earthquake</a:t>
            </a:r>
            <a:endParaRPr lang="tr-TR" sz="1200" dirty="0">
              <a:latin typeface="Consolas" panose="020B0609020204030204" pitchFamily="49" charset="0"/>
            </a:endParaRPr>
          </a:p>
          <a:p>
            <a:endParaRPr lang="tr-TR" sz="1200" dirty="0">
              <a:latin typeface="Consolas" panose="020B0609020204030204" pitchFamily="49" charset="0"/>
            </a:endParaRPr>
          </a:p>
          <a:p>
            <a:pPr marL="171450" indent="-171450">
              <a:buFont typeface="Arial" panose="020B0604020202020204" pitchFamily="34" charset="0"/>
              <a:buChar char="•"/>
            </a:pPr>
            <a:r>
              <a:rPr lang="tr-TR" sz="1200" dirty="0">
                <a:latin typeface="Consolas" panose="020B0609020204030204" pitchFamily="49" charset="0"/>
              </a:rPr>
              <a:t> 2023 </a:t>
            </a:r>
            <a:r>
              <a:rPr lang="tr-TR" sz="1200" dirty="0" err="1">
                <a:latin typeface="Consolas" panose="020B0609020204030204" pitchFamily="49" charset="0"/>
              </a:rPr>
              <a:t>Turkey</a:t>
            </a:r>
            <a:r>
              <a:rPr lang="tr-TR" sz="1200" dirty="0">
                <a:latin typeface="Consolas" panose="020B0609020204030204" pitchFamily="49" charset="0"/>
              </a:rPr>
              <a:t>–</a:t>
            </a:r>
            <a:r>
              <a:rPr lang="tr-TR" sz="1200" dirty="0" err="1">
                <a:latin typeface="Consolas" panose="020B0609020204030204" pitchFamily="49" charset="0"/>
              </a:rPr>
              <a:t>Syria</a:t>
            </a:r>
            <a:r>
              <a:rPr lang="tr-TR" sz="1200" dirty="0">
                <a:latin typeface="Consolas" panose="020B0609020204030204" pitchFamily="49" charset="0"/>
              </a:rPr>
              <a:t> </a:t>
            </a:r>
            <a:r>
              <a:rPr lang="tr-TR" sz="1200" dirty="0" err="1">
                <a:latin typeface="Consolas" panose="020B0609020204030204" pitchFamily="49" charset="0"/>
              </a:rPr>
              <a:t>earthquakes</a:t>
            </a:r>
            <a:endParaRPr lang="tr-TR" sz="1200" dirty="0">
              <a:latin typeface="Consolas" panose="020B0609020204030204" pitchFamily="49" charset="0"/>
            </a:endParaRPr>
          </a:p>
        </p:txBody>
      </p:sp>
      <p:sp>
        <p:nvSpPr>
          <p:cNvPr id="32" name="Başlık 1">
            <a:extLst>
              <a:ext uri="{FF2B5EF4-FFF2-40B4-BE49-F238E27FC236}">
                <a16:creationId xmlns:a16="http://schemas.microsoft.com/office/drawing/2014/main" id="{5CBE591B-2CDA-086A-29B0-29433F4A9E72}"/>
              </a:ext>
            </a:extLst>
          </p:cNvPr>
          <p:cNvSpPr txBox="1">
            <a:spLocks/>
          </p:cNvSpPr>
          <p:nvPr/>
        </p:nvSpPr>
        <p:spPr>
          <a:xfrm>
            <a:off x="3019247" y="468526"/>
            <a:ext cx="2638424" cy="1569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1450" indent="-171450">
              <a:buFont typeface="Arial" panose="020B0604020202020204" pitchFamily="34" charset="0"/>
              <a:buChar char="•"/>
            </a:pPr>
            <a:r>
              <a:rPr lang="tr-TR" sz="1200" b="0" dirty="0">
                <a:effectLst/>
                <a:latin typeface="Consolas" panose="020B0609020204030204" pitchFamily="49" charset="0"/>
              </a:rPr>
              <a:t>1999 İzmit </a:t>
            </a:r>
            <a:r>
              <a:rPr lang="tr-TR" sz="1200" b="0" dirty="0" err="1">
                <a:effectLst/>
                <a:latin typeface="Consolas" panose="020B0609020204030204" pitchFamily="49" charset="0"/>
              </a:rPr>
              <a:t>earthquake</a:t>
            </a:r>
            <a:endParaRPr lang="tr-TR" sz="1200" b="0" dirty="0">
              <a:effectLst/>
              <a:latin typeface="Consolas" panose="020B0609020204030204" pitchFamily="49" charset="0"/>
            </a:endParaRPr>
          </a:p>
          <a:p>
            <a:endParaRPr lang="tr-TR" sz="1200" b="0" dirty="0">
              <a:effectLst/>
              <a:latin typeface="Consolas" panose="020B0609020204030204" pitchFamily="49" charset="0"/>
            </a:endParaRPr>
          </a:p>
          <a:p>
            <a:pPr marL="171450" indent="-171450">
              <a:buFont typeface="Arial" panose="020B0604020202020204" pitchFamily="34" charset="0"/>
              <a:buChar char="•"/>
            </a:pPr>
            <a:r>
              <a:rPr lang="tr-TR" sz="1200" b="0" dirty="0">
                <a:effectLst/>
                <a:latin typeface="Consolas" panose="020B0609020204030204" pitchFamily="49" charset="0"/>
              </a:rPr>
              <a:t>1999 Düzce </a:t>
            </a:r>
            <a:r>
              <a:rPr lang="tr-TR" sz="1200" b="0" dirty="0" err="1">
                <a:effectLst/>
                <a:latin typeface="Consolas" panose="020B0609020204030204" pitchFamily="49" charset="0"/>
              </a:rPr>
              <a:t>Earthquake</a:t>
            </a:r>
            <a:endParaRPr lang="tr-TR" sz="1200" b="0" dirty="0">
              <a:effectLst/>
              <a:latin typeface="Consolas" panose="020B0609020204030204" pitchFamily="49" charset="0"/>
            </a:endParaRPr>
          </a:p>
          <a:p>
            <a:pPr marL="171450" indent="-171450">
              <a:buFont typeface="Arial" panose="020B0604020202020204" pitchFamily="34" charset="0"/>
              <a:buChar char="•"/>
            </a:pPr>
            <a:endParaRPr lang="tr-TR" sz="1200" dirty="0">
              <a:latin typeface="Consolas" panose="020B0609020204030204" pitchFamily="49" charset="0"/>
            </a:endParaRPr>
          </a:p>
          <a:p>
            <a:pPr marL="171450" indent="-171450">
              <a:buFont typeface="Arial" panose="020B0604020202020204" pitchFamily="34" charset="0"/>
              <a:buChar char="•"/>
            </a:pPr>
            <a:r>
              <a:rPr lang="tr-TR" sz="1200" b="0" dirty="0">
                <a:effectLst/>
                <a:latin typeface="Consolas" panose="020B0609020204030204" pitchFamily="49" charset="0"/>
              </a:rPr>
              <a:t>2002 Afyon </a:t>
            </a:r>
            <a:r>
              <a:rPr lang="tr-TR" sz="1200" b="0" dirty="0" err="1">
                <a:effectLst/>
                <a:latin typeface="Consolas" panose="020B0609020204030204" pitchFamily="49" charset="0"/>
              </a:rPr>
              <a:t>earthquake</a:t>
            </a:r>
            <a:endParaRPr lang="tr-TR" sz="1200" b="0" dirty="0">
              <a:effectLst/>
              <a:latin typeface="Consolas" panose="020B0609020204030204" pitchFamily="49" charset="0"/>
            </a:endParaRPr>
          </a:p>
          <a:p>
            <a:pPr marL="171450" indent="-171450">
              <a:buFont typeface="Arial" panose="020B0604020202020204" pitchFamily="34" charset="0"/>
              <a:buChar char="•"/>
            </a:pPr>
            <a:endParaRPr lang="tr-TR" sz="1200" dirty="0">
              <a:latin typeface="Consolas" panose="020B0609020204030204" pitchFamily="49" charset="0"/>
            </a:endParaRPr>
          </a:p>
          <a:p>
            <a:pPr marL="171450" indent="-171450">
              <a:buFont typeface="Arial" panose="020B0604020202020204" pitchFamily="34" charset="0"/>
              <a:buChar char="•"/>
            </a:pPr>
            <a:r>
              <a:rPr lang="tr-TR" sz="1200" b="0" dirty="0">
                <a:effectLst/>
                <a:latin typeface="Consolas" panose="020B0609020204030204" pitchFamily="49" charset="0"/>
              </a:rPr>
              <a:t>2003 Bingöl </a:t>
            </a:r>
            <a:r>
              <a:rPr lang="tr-TR" sz="1200" b="0" dirty="0" err="1">
                <a:effectLst/>
                <a:latin typeface="Consolas" panose="020B0609020204030204" pitchFamily="49" charset="0"/>
              </a:rPr>
              <a:t>earthquake</a:t>
            </a:r>
            <a:endParaRPr lang="tr-TR" sz="1200" b="0" dirty="0">
              <a:effectLst/>
              <a:latin typeface="Consolas" panose="020B0609020204030204" pitchFamily="49" charset="0"/>
            </a:endParaRPr>
          </a:p>
          <a:p>
            <a:br>
              <a:rPr lang="tr-TR" sz="1200" dirty="0">
                <a:latin typeface="Consolas" panose="020B0609020204030204" pitchFamily="49" charset="0"/>
              </a:rPr>
            </a:br>
            <a:br>
              <a:rPr lang="tr-TR" sz="1200" dirty="0">
                <a:solidFill>
                  <a:srgbClr val="ABB2BF"/>
                </a:solidFill>
                <a:latin typeface="Consolas" panose="020B0609020204030204" pitchFamily="49" charset="0"/>
              </a:rPr>
            </a:br>
            <a:br>
              <a:rPr lang="tr-TR" sz="1200" dirty="0">
                <a:solidFill>
                  <a:srgbClr val="ABB2BF"/>
                </a:solidFill>
                <a:latin typeface="Consolas" panose="020B0609020204030204" pitchFamily="49" charset="0"/>
              </a:rPr>
            </a:br>
            <a:br>
              <a:rPr lang="tr-TR" sz="1200" dirty="0">
                <a:solidFill>
                  <a:srgbClr val="ABB2BF"/>
                </a:solidFill>
                <a:latin typeface="Consolas" panose="020B0609020204030204" pitchFamily="49" charset="0"/>
              </a:rPr>
            </a:br>
            <a:endParaRPr lang="tr-TR" sz="1200" dirty="0">
              <a:latin typeface="Consolas" panose="020B0609020204030204" pitchFamily="49" charset="0"/>
            </a:endParaRPr>
          </a:p>
        </p:txBody>
      </p:sp>
    </p:spTree>
    <p:extLst>
      <p:ext uri="{BB962C8B-B14F-4D97-AF65-F5344CB8AC3E}">
        <p14:creationId xmlns:p14="http://schemas.microsoft.com/office/powerpoint/2010/main" val="376707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892B7C5-3402-1D41-8261-7A00176D1E75}"/>
              </a:ext>
            </a:extLst>
          </p:cNvPr>
          <p:cNvSpPr>
            <a:spLocks noGrp="1"/>
          </p:cNvSpPr>
          <p:nvPr>
            <p:ph idx="1"/>
          </p:nvPr>
        </p:nvSpPr>
        <p:spPr>
          <a:xfrm>
            <a:off x="838200" y="879894"/>
            <a:ext cx="10515600" cy="5297069"/>
          </a:xfrm>
        </p:spPr>
        <p:txBody>
          <a:bodyPr>
            <a:normAutofit fontScale="70000" lnSpcReduction="20000"/>
          </a:bodyPr>
          <a:lstStyle/>
          <a:p>
            <a:r>
              <a:rPr lang="tr-TR" dirty="0"/>
              <a:t>A</a:t>
            </a:r>
            <a:r>
              <a:rPr lang="en-US" dirty="0"/>
              <a:t> new variable called 'damage’</a:t>
            </a:r>
            <a:r>
              <a:rPr lang="tr-TR" dirty="0"/>
              <a:t> </a:t>
            </a:r>
            <a:r>
              <a:rPr lang="tr-TR" dirty="0" err="1"/>
              <a:t>was</a:t>
            </a:r>
            <a:r>
              <a:rPr lang="tr-TR" dirty="0"/>
              <a:t> </a:t>
            </a:r>
            <a:r>
              <a:rPr lang="tr-TR" dirty="0" err="1"/>
              <a:t>created</a:t>
            </a:r>
            <a:r>
              <a:rPr lang="en-US" dirty="0"/>
              <a:t>, which aims to measure the overall damage caused by an earthquake event. The variable is calculated by taking the logarithm of the product of the number of houses damaged and the total number of deaths resulting from the event.</a:t>
            </a:r>
          </a:p>
          <a:p>
            <a:endParaRPr lang="en-US" dirty="0"/>
          </a:p>
          <a:p>
            <a:r>
              <a:rPr lang="en-US" dirty="0"/>
              <a:t>The formula used for calculating the 'damage' variable is:</a:t>
            </a:r>
          </a:p>
          <a:p>
            <a:endParaRPr lang="en-US" dirty="0"/>
          </a:p>
          <a:p>
            <a:pPr marL="0" indent="0">
              <a:buNone/>
            </a:pPr>
            <a:r>
              <a:rPr lang="tr-TR" dirty="0"/>
              <a:t>        </a:t>
            </a:r>
            <a:r>
              <a:rPr lang="en-US" dirty="0"/>
              <a:t>damage = log(Houses Damaged * Total Deaths)</a:t>
            </a:r>
          </a:p>
          <a:p>
            <a:endParaRPr lang="en-US" dirty="0"/>
          </a:p>
          <a:p>
            <a:r>
              <a:rPr lang="en-US" dirty="0"/>
              <a:t>Here, 'Houses Damaged' and 'Total Deaths' refer to the respective columns in the </a:t>
            </a:r>
            <a:r>
              <a:rPr lang="en-US" dirty="0" err="1"/>
              <a:t>dataframe</a:t>
            </a:r>
            <a:r>
              <a:rPr lang="en-US" dirty="0"/>
              <a:t> that contain the number of houses damaged and total deaths for each earthquake event. The logarithm function is applied to the product of these two columns to convert the resulting value to a logarithmic scale. This makes it easier to compare and analyze damage levels across different earthquake events, as the logarithmic scale allows for a wider range of values to be represented on a more manageable scale.</a:t>
            </a:r>
          </a:p>
          <a:p>
            <a:endParaRPr lang="en-US" dirty="0"/>
          </a:p>
          <a:p>
            <a:r>
              <a:rPr lang="en-US" dirty="0"/>
              <a:t>The resulting logarithmic value is added as a new column called 'damage' in the </a:t>
            </a:r>
            <a:r>
              <a:rPr lang="en-US" dirty="0" err="1"/>
              <a:t>dataframe</a:t>
            </a:r>
            <a:r>
              <a:rPr lang="en-US" dirty="0"/>
              <a:t>, allowing for easy access and analysis of the calculated values.</a:t>
            </a:r>
          </a:p>
          <a:p>
            <a:endParaRPr lang="en-US" dirty="0"/>
          </a:p>
          <a:p>
            <a:endParaRPr lang="en-US" dirty="0"/>
          </a:p>
          <a:p>
            <a:endParaRPr lang="en-US" dirty="0"/>
          </a:p>
          <a:p>
            <a:endParaRPr lang="tr-TR" dirty="0"/>
          </a:p>
        </p:txBody>
      </p:sp>
      <p:sp>
        <p:nvSpPr>
          <p:cNvPr id="4" name="Veri Yer Tutucusu 3">
            <a:extLst>
              <a:ext uri="{FF2B5EF4-FFF2-40B4-BE49-F238E27FC236}">
                <a16:creationId xmlns:a16="http://schemas.microsoft.com/office/drawing/2014/main" id="{AC7638FB-FE8D-57C5-A61A-828B936CC988}"/>
              </a:ext>
            </a:extLst>
          </p:cNvPr>
          <p:cNvSpPr>
            <a:spLocks noGrp="1"/>
          </p:cNvSpPr>
          <p:nvPr>
            <p:ph type="dt" sz="half" idx="10"/>
          </p:nvPr>
        </p:nvSpPr>
        <p:spPr/>
        <p:txBody>
          <a:bodyPr/>
          <a:lstStyle/>
          <a:p>
            <a:pPr rtl="0">
              <a:defRPr/>
            </a:pPr>
            <a:r>
              <a:rPr lang="tr-TR" noProof="0">
                <a:solidFill>
                  <a:prstClr val="black">
                    <a:tint val="75000"/>
                  </a:prstClr>
                </a:solidFill>
              </a:rPr>
              <a:t>03.09.20XX</a:t>
            </a:r>
          </a:p>
        </p:txBody>
      </p:sp>
      <p:sp>
        <p:nvSpPr>
          <p:cNvPr id="5" name="Alt Bilgi Yer Tutucusu 4">
            <a:extLst>
              <a:ext uri="{FF2B5EF4-FFF2-40B4-BE49-F238E27FC236}">
                <a16:creationId xmlns:a16="http://schemas.microsoft.com/office/drawing/2014/main" id="{3DD47ACD-E980-9B9E-CB3E-942C5FD280D9}"/>
              </a:ext>
            </a:extLst>
          </p:cNvPr>
          <p:cNvSpPr>
            <a:spLocks noGrp="1"/>
          </p:cNvSpPr>
          <p:nvPr>
            <p:ph type="ftr" sz="quarter" idx="11"/>
          </p:nvPr>
        </p:nvSpPr>
        <p:spPr/>
        <p:txBody>
          <a:bodyPr/>
          <a:lstStyle/>
          <a:p>
            <a:pPr rtl="0">
              <a:defRPr/>
            </a:pPr>
            <a:r>
              <a:rPr lang="tr-TR" noProof="0">
                <a:solidFill>
                  <a:prstClr val="black">
                    <a:tint val="75000"/>
                  </a:prstClr>
                </a:solidFill>
              </a:rPr>
              <a:t>Sunu Başlığı</a:t>
            </a:r>
          </a:p>
        </p:txBody>
      </p:sp>
      <p:sp>
        <p:nvSpPr>
          <p:cNvPr id="6" name="Slayt Numarası Yer Tutucusu 5">
            <a:extLst>
              <a:ext uri="{FF2B5EF4-FFF2-40B4-BE49-F238E27FC236}">
                <a16:creationId xmlns:a16="http://schemas.microsoft.com/office/drawing/2014/main" id="{2317CF48-13E5-64A0-8408-A9C11F68B5B4}"/>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22</a:t>
            </a:fld>
            <a:endParaRPr lang="tr-TR" noProof="0">
              <a:solidFill>
                <a:prstClr val="black">
                  <a:tint val="75000"/>
                </a:prstClr>
              </a:solidFill>
            </a:endParaRPr>
          </a:p>
        </p:txBody>
      </p:sp>
    </p:spTree>
    <p:extLst>
      <p:ext uri="{BB962C8B-B14F-4D97-AF65-F5344CB8AC3E}">
        <p14:creationId xmlns:p14="http://schemas.microsoft.com/office/powerpoint/2010/main" val="387139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75D413DF-546C-36EF-29D7-190E5F7302D8}"/>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a:ln>
                  <a:noFill/>
                </a:ln>
                <a:solidFill>
                  <a:srgbClr val="FFFFFF"/>
                </a:solidFill>
                <a:effectLst/>
                <a:uLnTx/>
                <a:uFillTx/>
                <a:latin typeface="Calibri" panose="020F0502020204030204"/>
                <a:ea typeface="+mn-ea"/>
                <a:cs typeface="+mn-cs"/>
              </a:rPr>
              <a:t>01.04.2023</a:t>
            </a:r>
            <a:endParaRPr lang="tr-TR" b="0" i="0" u="none" strike="noStrike" kern="1200" cap="none" spc="0" normalizeH="0" dirty="0">
              <a:ln>
                <a:noFill/>
              </a:ln>
              <a:solidFill>
                <a:srgbClr val="FFFFFF"/>
              </a:solidFill>
              <a:effectLst/>
              <a:uLnTx/>
              <a:uFillTx/>
              <a:latin typeface="Calibri" panose="020F0502020204030204"/>
              <a:ea typeface="+mn-ea"/>
              <a:cs typeface="+mn-cs"/>
            </a:endParaRPr>
          </a:p>
        </p:txBody>
      </p:sp>
      <p:sp>
        <p:nvSpPr>
          <p:cNvPr id="5" name="Alt Bilgi Yer Tutucusu 4">
            <a:extLst>
              <a:ext uri="{FF2B5EF4-FFF2-40B4-BE49-F238E27FC236}">
                <a16:creationId xmlns:a16="http://schemas.microsoft.com/office/drawing/2014/main" id="{8EC638CD-93D2-1CFD-2997-44058007D469}"/>
              </a:ext>
            </a:extLst>
          </p:cNvPr>
          <p:cNvSpPr>
            <a:spLocks noGrp="1"/>
          </p:cNvSpPr>
          <p:nvPr>
            <p:ph type="ftr" sz="quarter" idx="11"/>
          </p:nvPr>
        </p:nvSpPr>
        <p:spPr/>
        <p:txBody>
          <a:bodyPr/>
          <a:lstStyle/>
          <a:p>
            <a:pPr lvl="0" rtl="0"/>
            <a:r>
              <a:rPr lang="tr-TR"/>
              <a:t>Earthquakes in Turkey</a:t>
            </a:r>
            <a:endParaRPr lang="tr-TR" dirty="0"/>
          </a:p>
        </p:txBody>
      </p:sp>
      <p:sp>
        <p:nvSpPr>
          <p:cNvPr id="6" name="Slayt Numarası Yer Tutucusu 5">
            <a:extLst>
              <a:ext uri="{FF2B5EF4-FFF2-40B4-BE49-F238E27FC236}">
                <a16:creationId xmlns:a16="http://schemas.microsoft.com/office/drawing/2014/main" id="{A23C7C87-2A51-0B06-3704-72F6FC853BEC}"/>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23</a:t>
            </a:fld>
            <a:endParaRPr lang="tr-TR" noProof="0">
              <a:solidFill>
                <a:prstClr val="black">
                  <a:tint val="75000"/>
                </a:prstClr>
              </a:solidFill>
            </a:endParaRPr>
          </a:p>
        </p:txBody>
      </p:sp>
      <p:pic>
        <p:nvPicPr>
          <p:cNvPr id="13" name="İçerik Yer Tutucusu 12" descr="çizelge içeren bir resim&#10;&#10;Açıklama otomatik olarak oluşturuldu">
            <a:extLst>
              <a:ext uri="{FF2B5EF4-FFF2-40B4-BE49-F238E27FC236}">
                <a16:creationId xmlns:a16="http://schemas.microsoft.com/office/drawing/2014/main" id="{7895192B-8613-BE02-CDA1-8C9098BD76BF}"/>
              </a:ext>
            </a:extLst>
          </p:cNvPr>
          <p:cNvPicPr>
            <a:picLocks noGrp="1" noChangeAspect="1"/>
          </p:cNvPicPr>
          <p:nvPr>
            <p:ph idx="1"/>
          </p:nvPr>
        </p:nvPicPr>
        <p:blipFill>
          <a:blip r:embed="rId2"/>
          <a:stretch>
            <a:fillRect/>
          </a:stretch>
        </p:blipFill>
        <p:spPr>
          <a:xfrm>
            <a:off x="1037857" y="1004310"/>
            <a:ext cx="10453017" cy="5853690"/>
          </a:xfrm>
        </p:spPr>
      </p:pic>
      <p:sp>
        <p:nvSpPr>
          <p:cNvPr id="15" name="Metin kutusu 14">
            <a:extLst>
              <a:ext uri="{FF2B5EF4-FFF2-40B4-BE49-F238E27FC236}">
                <a16:creationId xmlns:a16="http://schemas.microsoft.com/office/drawing/2014/main" id="{7DA0E633-3949-D05F-D1B7-C3843A022145}"/>
              </a:ext>
            </a:extLst>
          </p:cNvPr>
          <p:cNvSpPr txBox="1"/>
          <p:nvPr/>
        </p:nvSpPr>
        <p:spPr>
          <a:xfrm>
            <a:off x="1037857" y="166255"/>
            <a:ext cx="10453017" cy="738664"/>
          </a:xfrm>
          <a:prstGeom prst="rect">
            <a:avLst/>
          </a:prstGeom>
          <a:noFill/>
        </p:spPr>
        <p:txBody>
          <a:bodyPr wrap="square" rtlCol="0">
            <a:spAutoFit/>
          </a:bodyPr>
          <a:lstStyle/>
          <a:p>
            <a:r>
              <a:rPr lang="en-US" sz="1400" dirty="0"/>
              <a:t>The graph depicts the relationship between the magnitude and depth of earthquakes and the amount of damage caused in various cities (as measured by a variable created later on). The graph indicates that, except for Adana and </a:t>
            </a:r>
            <a:r>
              <a:rPr lang="en-US" sz="1400" dirty="0" err="1"/>
              <a:t>Afyonkarahisar</a:t>
            </a:r>
            <a:r>
              <a:rPr lang="en-US" sz="1400" dirty="0"/>
              <a:t>, earthquakes with greater depths and magnitude levels tend to cause more damage than those with lower levels.</a:t>
            </a:r>
            <a:endParaRPr lang="tr-TR" sz="1400" dirty="0"/>
          </a:p>
        </p:txBody>
      </p:sp>
    </p:spTree>
    <p:extLst>
      <p:ext uri="{BB962C8B-B14F-4D97-AF65-F5344CB8AC3E}">
        <p14:creationId xmlns:p14="http://schemas.microsoft.com/office/powerpoint/2010/main" val="3831805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8FBA21-16AC-3A6D-D9FC-9884C17D37A6}"/>
              </a:ext>
            </a:extLst>
          </p:cNvPr>
          <p:cNvSpPr>
            <a:spLocks noGrp="1"/>
          </p:cNvSpPr>
          <p:nvPr>
            <p:ph type="title"/>
          </p:nvPr>
        </p:nvSpPr>
        <p:spPr>
          <a:xfrm>
            <a:off x="838199" y="365125"/>
            <a:ext cx="11017863" cy="1325563"/>
          </a:xfrm>
        </p:spPr>
        <p:txBody>
          <a:bodyPr>
            <a:normAutofit/>
          </a:bodyPr>
          <a:lstStyle/>
          <a:p>
            <a:r>
              <a:rPr lang="en-US" sz="3600" b="0" dirty="0">
                <a:effectLst/>
                <a:latin typeface="Consolas" panose="020B0609020204030204" pitchFamily="49" charset="0"/>
              </a:rPr>
              <a:t>Population Density and Earthquake Frequency </a:t>
            </a:r>
            <a:br>
              <a:rPr lang="en-US" b="0" dirty="0">
                <a:solidFill>
                  <a:srgbClr val="ABB2BF"/>
                </a:solidFill>
                <a:effectLst/>
                <a:latin typeface="Consolas" panose="020B0609020204030204" pitchFamily="49" charset="0"/>
              </a:rPr>
            </a:br>
            <a:endParaRPr lang="tr-TR" dirty="0"/>
          </a:p>
        </p:txBody>
      </p:sp>
      <p:pic>
        <p:nvPicPr>
          <p:cNvPr id="8" name="İçerik Yer Tutucusu 7">
            <a:extLst>
              <a:ext uri="{FF2B5EF4-FFF2-40B4-BE49-F238E27FC236}">
                <a16:creationId xmlns:a16="http://schemas.microsoft.com/office/drawing/2014/main" id="{69594641-8F0A-FB39-7211-E5D9D21ACF26}"/>
              </a:ext>
            </a:extLst>
          </p:cNvPr>
          <p:cNvPicPr>
            <a:picLocks noGrp="1" noChangeAspect="1"/>
          </p:cNvPicPr>
          <p:nvPr>
            <p:ph idx="1"/>
          </p:nvPr>
        </p:nvPicPr>
        <p:blipFill>
          <a:blip r:embed="rId2"/>
          <a:stretch>
            <a:fillRect/>
          </a:stretch>
        </p:blipFill>
        <p:spPr>
          <a:xfrm>
            <a:off x="460865" y="1524000"/>
            <a:ext cx="11017864" cy="4652963"/>
          </a:xfrm>
        </p:spPr>
      </p:pic>
      <p:sp>
        <p:nvSpPr>
          <p:cNvPr id="4" name="Veri Yer Tutucusu 3">
            <a:extLst>
              <a:ext uri="{FF2B5EF4-FFF2-40B4-BE49-F238E27FC236}">
                <a16:creationId xmlns:a16="http://schemas.microsoft.com/office/drawing/2014/main" id="{233EF344-6666-E6DF-3A12-415CCE0571C8}"/>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E0D71F6D-BE5C-5BF0-92F2-E3478346CD36}"/>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AC1F21F9-D06D-12FD-C0FC-7E6735883E9F}"/>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24</a:t>
            </a:fld>
            <a:endParaRPr lang="tr-TR" noProof="0">
              <a:solidFill>
                <a:prstClr val="black">
                  <a:tint val="75000"/>
                </a:prstClr>
              </a:solidFill>
            </a:endParaRPr>
          </a:p>
        </p:txBody>
      </p:sp>
    </p:spTree>
    <p:extLst>
      <p:ext uri="{BB962C8B-B14F-4D97-AF65-F5344CB8AC3E}">
        <p14:creationId xmlns:p14="http://schemas.microsoft.com/office/powerpoint/2010/main" val="400778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Başlık 1">
                <a:extLst>
                  <a:ext uri="{FF2B5EF4-FFF2-40B4-BE49-F238E27FC236}">
                    <a16:creationId xmlns:a16="http://schemas.microsoft.com/office/drawing/2014/main" id="{CD99843A-DE84-8957-1E4E-8EB36BF4AABE}"/>
                  </a:ext>
                </a:extLst>
              </p:cNvPr>
              <p:cNvSpPr>
                <a:spLocks noGrp="1"/>
              </p:cNvSpPr>
              <p:nvPr>
                <p:ph type="title"/>
              </p:nvPr>
            </p:nvSpPr>
            <p:spPr>
              <a:xfrm>
                <a:off x="293298" y="750498"/>
                <a:ext cx="11516264" cy="940190"/>
              </a:xfr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a:normAutofit/>
              </a:bodyPr>
              <a:lstStyle/>
              <a:p>
                <a:pPr/>
                <a14:m>
                  <m:oMathPara xmlns:m="http://schemas.openxmlformats.org/officeDocument/2006/math">
                    <m:oMathParaPr>
                      <m:jc m:val="centerGroup"/>
                    </m:oMathParaPr>
                    <m:oMath xmlns:m="http://schemas.openxmlformats.org/officeDocument/2006/math">
                      <m:r>
                        <a:rPr lang="en-US" sz="1600" b="0" i="1" dirty="0" smtClean="0">
                          <a:effectLst/>
                          <a:latin typeface="Cambria Math" panose="02040503050406030204" pitchFamily="18" charset="0"/>
                        </a:rPr>
                        <m:t>𝐸𝑎𝑟𝑡h𝑞𝑢𝑎𝑘𝑒</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𝐼𝑚𝑝𝑜𝑟𝑡𝑎𝑛𝑐𝑒</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𝑆𝑐𝑜𝑟𝑒</m:t>
                      </m:r>
                      <m:r>
                        <a:rPr lang="en-US" sz="1600" b="0" i="1" dirty="0" smtClean="0">
                          <a:effectLst/>
                          <a:latin typeface="Cambria Math" panose="02040503050406030204" pitchFamily="18" charset="0"/>
                        </a:rPr>
                        <m:t> = </m:t>
                      </m:r>
                      <m:r>
                        <m:rPr>
                          <m:sty m:val="p"/>
                        </m:rPr>
                        <a:rPr lang="en-US" sz="1600" b="0" i="1" dirty="0" smtClean="0">
                          <a:effectLst/>
                          <a:latin typeface="Cambria Math" panose="02040503050406030204" pitchFamily="18" charset="0"/>
                        </a:rPr>
                        <m:t>log</m:t>
                      </m:r>
                      <m:r>
                        <a:rPr lang="en-US" sz="1600" b="0" i="1" dirty="0" smtClean="0">
                          <a:effectLst/>
                          <a:latin typeface="Cambria Math" panose="02040503050406030204" pitchFamily="18" charset="0"/>
                        </a:rPr>
                        <m:t>10(</m:t>
                      </m:r>
                      <m:r>
                        <a:rPr lang="en-US" sz="1600" b="0" i="1" dirty="0" smtClean="0">
                          <a:effectLst/>
                          <a:latin typeface="Cambria Math" panose="02040503050406030204" pitchFamily="18" charset="0"/>
                        </a:rPr>
                        <m:t>𝑃𝑜𝑝𝑢𝑙𝑎𝑡𝑖𝑜𝑛</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𝑜𝑓</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𝑡h𝑒</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𝑎𝑓𝑓𝑒𝑐𝑡𝑒𝑑</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𝑎𝑟𝑒𝑎</m:t>
                      </m:r>
                      <m:r>
                        <a:rPr lang="en-US" sz="1600" b="0" i="1" dirty="0" smtClean="0">
                          <a:effectLst/>
                          <a:latin typeface="Cambria Math" panose="02040503050406030204" pitchFamily="18" charset="0"/>
                        </a:rPr>
                        <m:t>) ∗ (</m:t>
                      </m:r>
                      <m:r>
                        <a:rPr lang="en-US" sz="1600" b="0" i="1" dirty="0" smtClean="0">
                          <a:effectLst/>
                          <a:latin typeface="Cambria Math" panose="02040503050406030204" pitchFamily="18" charset="0"/>
                        </a:rPr>
                        <m:t>𝑀𝑎𝑔𝑛𝑖𝑡𝑢𝑑𝑒</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𝑜𝑓</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𝑡h𝑒</m:t>
                      </m:r>
                      <m:r>
                        <a:rPr lang="en-US" sz="1600" b="0" i="1" dirty="0" smtClean="0">
                          <a:effectLst/>
                          <a:latin typeface="Cambria Math" panose="02040503050406030204" pitchFamily="18" charset="0"/>
                        </a:rPr>
                        <m:t> </m:t>
                      </m:r>
                      <m:r>
                        <a:rPr lang="en-US" sz="1600" b="0" i="1" dirty="0" smtClean="0">
                          <a:effectLst/>
                          <a:latin typeface="Cambria Math" panose="02040503050406030204" pitchFamily="18" charset="0"/>
                        </a:rPr>
                        <m:t>𝑒𝑎𝑟𝑡h𝑞𝑢𝑎𝑘𝑒</m:t>
                      </m:r>
                      <m:r>
                        <a:rPr lang="en-US" sz="1600" b="0" i="1" dirty="0" smtClean="0">
                          <a:effectLst/>
                          <a:latin typeface="Cambria Math" panose="02040503050406030204" pitchFamily="18" charset="0"/>
                        </a:rPr>
                        <m:t>)^2</m:t>
                      </m:r>
                    </m:oMath>
                  </m:oMathPara>
                </a14:m>
                <a:br>
                  <a:rPr lang="en-US" b="0" dirty="0">
                    <a:solidFill>
                      <a:srgbClr val="ABB2BF"/>
                    </a:solidFill>
                    <a:effectLst/>
                    <a:latin typeface="Consolas" panose="020B0609020204030204" pitchFamily="49" charset="0"/>
                  </a:rPr>
                </a:br>
                <a:endParaRPr lang="tr-TR" dirty="0"/>
              </a:p>
            </p:txBody>
          </p:sp>
        </mc:Choice>
        <mc:Fallback>
          <p:sp>
            <p:nvSpPr>
              <p:cNvPr id="2" name="Başlık 1">
                <a:extLst>
                  <a:ext uri="{FF2B5EF4-FFF2-40B4-BE49-F238E27FC236}">
                    <a16:creationId xmlns:a16="http://schemas.microsoft.com/office/drawing/2014/main" id="{CD99843A-DE84-8957-1E4E-8EB36BF4AABE}"/>
                  </a:ext>
                </a:extLst>
              </p:cNvPr>
              <p:cNvSpPr>
                <a:spLocks noGrp="1" noRot="1" noChangeAspect="1" noMove="1" noResize="1" noEditPoints="1" noAdjustHandles="1" noChangeArrowheads="1" noChangeShapeType="1" noTextEdit="1"/>
              </p:cNvSpPr>
              <p:nvPr>
                <p:ph type="title"/>
              </p:nvPr>
            </p:nvSpPr>
            <p:spPr>
              <a:xfrm>
                <a:off x="293298" y="750498"/>
                <a:ext cx="11516264" cy="940190"/>
              </a:xfrm>
              <a:blipFill>
                <a:blip r:embed="rId2"/>
                <a:stretch>
                  <a:fillRect/>
                </a:stretch>
              </a:blipFill>
            </p:spPr>
            <p:txBody>
              <a:bodyPr/>
              <a:lstStyle/>
              <a:p>
                <a:r>
                  <a:rPr lang="tr-TR">
                    <a:noFill/>
                  </a:rPr>
                  <a:t> </a:t>
                </a:r>
              </a:p>
            </p:txBody>
          </p:sp>
        </mc:Fallback>
      </mc:AlternateContent>
      <p:sp>
        <p:nvSpPr>
          <p:cNvPr id="3" name="İçerik Yer Tutucusu 2">
            <a:extLst>
              <a:ext uri="{FF2B5EF4-FFF2-40B4-BE49-F238E27FC236}">
                <a16:creationId xmlns:a16="http://schemas.microsoft.com/office/drawing/2014/main" id="{4C93036A-390A-B44F-F2F6-F775E8C9CD7D}"/>
              </a:ext>
            </a:extLst>
          </p:cNvPr>
          <p:cNvSpPr>
            <a:spLocks noGrp="1"/>
          </p:cNvSpPr>
          <p:nvPr>
            <p:ph idx="1"/>
          </p:nvPr>
        </p:nvSpPr>
        <p:spPr/>
        <p:txBody>
          <a:bodyPr>
            <a:normAutofit/>
          </a:bodyPr>
          <a:lstStyle/>
          <a:p>
            <a:r>
              <a:rPr lang="en-US" sz="2000" b="0" dirty="0">
                <a:effectLst/>
                <a:latin typeface="Consolas" panose="020B0609020204030204" pitchFamily="49" charset="0"/>
              </a:rPr>
              <a:t>The population of the affected area is taken as the base-10 logarithm of the population. This is because the logarithmic scale compresses large numbers, making it easier to compare the relative sizes of populations. The logarithmic function also reduces the impact of outliers, such as extremely large or small populations.</a:t>
            </a:r>
          </a:p>
          <a:p>
            <a:r>
              <a:rPr lang="en-US" sz="2000" b="0" dirty="0">
                <a:effectLst/>
                <a:latin typeface="Consolas" panose="020B0609020204030204" pitchFamily="49" charset="0"/>
              </a:rPr>
              <a:t>The magnitude of the earthquake is squared to give it more weight in the calculation. This is because the energy released by an earthquake increases exponentially with the magnitude, so a larger magnitude earthquake can have a much greater impact than a smaller one.</a:t>
            </a:r>
          </a:p>
          <a:p>
            <a:r>
              <a:rPr lang="en-US" sz="2000" b="0" dirty="0">
                <a:effectLst/>
                <a:latin typeface="Consolas" panose="020B0609020204030204" pitchFamily="49" charset="0"/>
              </a:rPr>
              <a:t>By multiplying the logarithm of the population with the squared magnitude of the earthquake, this metric aims to capture both the number of people affected and the intensity of the earthquake.</a:t>
            </a:r>
          </a:p>
          <a:p>
            <a:r>
              <a:rPr lang="en-US" sz="2000" dirty="0">
                <a:latin typeface="Consolas" panose="020B0609020204030204" pitchFamily="49" charset="0"/>
              </a:rPr>
              <a:t>The importance score is scaled between 0 and 10 to provide a standardized measure of significance for each factor being analyzed</a:t>
            </a:r>
            <a:r>
              <a:rPr lang="tr-TR" sz="2000" dirty="0">
                <a:latin typeface="Consolas" panose="020B0609020204030204" pitchFamily="49" charset="0"/>
              </a:rPr>
              <a:t>.</a:t>
            </a:r>
          </a:p>
        </p:txBody>
      </p:sp>
      <p:sp>
        <p:nvSpPr>
          <p:cNvPr id="4" name="Veri Yer Tutucusu 3">
            <a:extLst>
              <a:ext uri="{FF2B5EF4-FFF2-40B4-BE49-F238E27FC236}">
                <a16:creationId xmlns:a16="http://schemas.microsoft.com/office/drawing/2014/main" id="{FF056A40-7E19-A2A9-D3D8-F503AB3F37E9}"/>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1BAD6D60-C343-6DBF-1EB6-11DC5D0C4C47}"/>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56476EA9-1A5C-CB0F-3E65-6A9B828EC038}"/>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25</a:t>
            </a:fld>
            <a:endParaRPr lang="tr-TR" noProof="0">
              <a:solidFill>
                <a:prstClr val="black">
                  <a:tint val="75000"/>
                </a:prstClr>
              </a:solidFill>
            </a:endParaRPr>
          </a:p>
        </p:txBody>
      </p:sp>
      <p:sp>
        <p:nvSpPr>
          <p:cNvPr id="7" name="Başlık 1">
            <a:extLst>
              <a:ext uri="{FF2B5EF4-FFF2-40B4-BE49-F238E27FC236}">
                <a16:creationId xmlns:a16="http://schemas.microsoft.com/office/drawing/2014/main" id="{3C115A3A-CCFA-4C3D-818C-B504757DF638}"/>
              </a:ext>
            </a:extLst>
          </p:cNvPr>
          <p:cNvSpPr txBox="1">
            <a:spLocks/>
          </p:cNvSpPr>
          <p:nvPr/>
        </p:nvSpPr>
        <p:spPr>
          <a:xfrm>
            <a:off x="754092" y="475655"/>
            <a:ext cx="10594675" cy="37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4000" b="1" dirty="0" err="1">
                <a:solidFill>
                  <a:schemeClr val="tx1">
                    <a:lumMod val="95000"/>
                    <a:lumOff val="5000"/>
                  </a:schemeClr>
                </a:solidFill>
                <a:latin typeface="Söhne"/>
              </a:rPr>
              <a:t>Results</a:t>
            </a:r>
            <a:r>
              <a:rPr lang="tr-TR" sz="4000" b="1" dirty="0">
                <a:solidFill>
                  <a:schemeClr val="tx1">
                    <a:lumMod val="95000"/>
                    <a:lumOff val="5000"/>
                  </a:schemeClr>
                </a:solidFill>
                <a:latin typeface="Söhne"/>
              </a:rPr>
              <a:t> </a:t>
            </a:r>
            <a:r>
              <a:rPr lang="tr-TR" sz="4000" b="1" dirty="0" err="1">
                <a:solidFill>
                  <a:schemeClr val="tx1">
                    <a:lumMod val="95000"/>
                    <a:lumOff val="5000"/>
                  </a:schemeClr>
                </a:solidFill>
                <a:latin typeface="Söhne"/>
              </a:rPr>
              <a:t>and</a:t>
            </a:r>
            <a:r>
              <a:rPr lang="tr-TR" sz="4000" b="1" dirty="0">
                <a:solidFill>
                  <a:schemeClr val="tx1">
                    <a:lumMod val="95000"/>
                    <a:lumOff val="5000"/>
                  </a:schemeClr>
                </a:solidFill>
                <a:latin typeface="Söhne"/>
              </a:rPr>
              <a:t> </a:t>
            </a:r>
            <a:r>
              <a:rPr lang="tr-TR" sz="4000" b="1" dirty="0" err="1">
                <a:solidFill>
                  <a:schemeClr val="tx1">
                    <a:lumMod val="95000"/>
                    <a:lumOff val="5000"/>
                  </a:schemeClr>
                </a:solidFill>
                <a:latin typeface="Söhne"/>
              </a:rPr>
              <a:t>Implications</a:t>
            </a:r>
            <a:br>
              <a:rPr lang="tr-TR" sz="1800" dirty="0">
                <a:latin typeface="Söhne"/>
              </a:rPr>
            </a:br>
            <a:br>
              <a:rPr lang="tr-TR" sz="1800" dirty="0">
                <a:latin typeface="Söhne"/>
              </a:rPr>
            </a:br>
            <a:endParaRPr lang="tr-TR" sz="1800" dirty="0"/>
          </a:p>
        </p:txBody>
      </p:sp>
    </p:spTree>
    <p:extLst>
      <p:ext uri="{BB962C8B-B14F-4D97-AF65-F5344CB8AC3E}">
        <p14:creationId xmlns:p14="http://schemas.microsoft.com/office/powerpoint/2010/main" val="325887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EBD3C74C-CBF5-E170-1369-CF5EAC16529D}"/>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543815D9-4175-A0AE-78DE-A0A9994E1D35}"/>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C3D7E38D-ECA2-E8EE-B802-8FC4D9B307F8}"/>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26</a:t>
            </a:fld>
            <a:endParaRPr lang="tr-TR" noProof="0">
              <a:solidFill>
                <a:prstClr val="black">
                  <a:tint val="75000"/>
                </a:prstClr>
              </a:solidFill>
            </a:endParaRPr>
          </a:p>
        </p:txBody>
      </p:sp>
      <p:graphicFrame>
        <p:nvGraphicFramePr>
          <p:cNvPr id="13" name="Tablo 13">
            <a:extLst>
              <a:ext uri="{FF2B5EF4-FFF2-40B4-BE49-F238E27FC236}">
                <a16:creationId xmlns:a16="http://schemas.microsoft.com/office/drawing/2014/main" id="{9BD77596-6BD2-3DA1-111F-CF148DC25824}"/>
              </a:ext>
            </a:extLst>
          </p:cNvPr>
          <p:cNvGraphicFramePr>
            <a:graphicFrameLocks noGrp="1"/>
          </p:cNvGraphicFramePr>
          <p:nvPr>
            <p:extLst>
              <p:ext uri="{D42A27DB-BD31-4B8C-83A1-F6EECF244321}">
                <p14:modId xmlns:p14="http://schemas.microsoft.com/office/powerpoint/2010/main" val="395308885"/>
              </p:ext>
            </p:extLst>
          </p:nvPr>
        </p:nvGraphicFramePr>
        <p:xfrm>
          <a:off x="6826893" y="1505082"/>
          <a:ext cx="4724718" cy="4709160"/>
        </p:xfrm>
        <a:graphic>
          <a:graphicData uri="http://schemas.openxmlformats.org/drawingml/2006/table">
            <a:tbl>
              <a:tblPr firstRow="1" bandRow="1">
                <a:tableStyleId>{5C22544A-7EE6-4342-B048-85BDC9FD1C3A}</a:tableStyleId>
              </a:tblPr>
              <a:tblGrid>
                <a:gridCol w="2362359">
                  <a:extLst>
                    <a:ext uri="{9D8B030D-6E8A-4147-A177-3AD203B41FA5}">
                      <a16:colId xmlns:a16="http://schemas.microsoft.com/office/drawing/2014/main" val="2106623546"/>
                    </a:ext>
                  </a:extLst>
                </a:gridCol>
                <a:gridCol w="2362359">
                  <a:extLst>
                    <a:ext uri="{9D8B030D-6E8A-4147-A177-3AD203B41FA5}">
                      <a16:colId xmlns:a16="http://schemas.microsoft.com/office/drawing/2014/main" val="1789993566"/>
                    </a:ext>
                  </a:extLst>
                </a:gridCol>
              </a:tblGrid>
              <a:tr h="173345">
                <a:tc>
                  <a:txBody>
                    <a:bodyPr/>
                    <a:lstStyle/>
                    <a:p>
                      <a:pPr algn="ctr" fontAlgn="ctr"/>
                      <a:r>
                        <a:rPr lang="tr-TR" sz="900" dirty="0" err="1">
                          <a:effectLst/>
                        </a:rPr>
                        <a:t>Town</a:t>
                      </a:r>
                      <a:endParaRPr lang="tr-TR" sz="900" dirty="0">
                        <a:effectLst/>
                      </a:endParaRPr>
                    </a:p>
                  </a:txBody>
                  <a:tcPr marL="76200" marR="76200" marT="38100" marB="38100" anchor="ctr"/>
                </a:tc>
                <a:tc>
                  <a:txBody>
                    <a:bodyPr/>
                    <a:lstStyle/>
                    <a:p>
                      <a:pPr algn="ctr"/>
                      <a:r>
                        <a:rPr lang="tr-TR" sz="900" dirty="0"/>
                        <a:t>City</a:t>
                      </a:r>
                    </a:p>
                  </a:txBody>
                  <a:tcPr/>
                </a:tc>
                <a:extLst>
                  <a:ext uri="{0D108BD9-81ED-4DB2-BD59-A6C34878D82A}">
                    <a16:rowId xmlns:a16="http://schemas.microsoft.com/office/drawing/2014/main" val="2396789389"/>
                  </a:ext>
                </a:extLst>
              </a:tr>
              <a:tr h="166122">
                <a:tc>
                  <a:txBody>
                    <a:bodyPr/>
                    <a:lstStyle/>
                    <a:p>
                      <a:pPr algn="ctr"/>
                      <a:r>
                        <a:rPr lang="tr-TR" sz="900">
                          <a:effectLst/>
                        </a:rPr>
                        <a:t>Acıpayam</a:t>
                      </a:r>
                    </a:p>
                  </a:txBody>
                  <a:tcPr marL="76200" marR="76200" marT="38100" marB="38100" anchor="ctr"/>
                </a:tc>
                <a:tc>
                  <a:txBody>
                    <a:bodyPr/>
                    <a:lstStyle/>
                    <a:p>
                      <a:pPr algn="ctr"/>
                      <a:r>
                        <a:rPr lang="tr-TR" sz="900">
                          <a:effectLst/>
                        </a:rPr>
                        <a:t>Denizli</a:t>
                      </a:r>
                    </a:p>
                  </a:txBody>
                  <a:tcPr marL="76200" marR="76200" marT="38100" marB="38100" anchor="ctr"/>
                </a:tc>
                <a:extLst>
                  <a:ext uri="{0D108BD9-81ED-4DB2-BD59-A6C34878D82A}">
                    <a16:rowId xmlns:a16="http://schemas.microsoft.com/office/drawing/2014/main" val="3056442195"/>
                  </a:ext>
                </a:extLst>
              </a:tr>
              <a:tr h="166122">
                <a:tc>
                  <a:txBody>
                    <a:bodyPr/>
                    <a:lstStyle/>
                    <a:p>
                      <a:pPr algn="ctr"/>
                      <a:r>
                        <a:rPr lang="tr-TR" sz="900">
                          <a:effectLst/>
                        </a:rPr>
                        <a:t>Akyazı</a:t>
                      </a:r>
                    </a:p>
                  </a:txBody>
                  <a:tcPr marL="76200" marR="76200" marT="38100" marB="38100" anchor="ctr"/>
                </a:tc>
                <a:tc>
                  <a:txBody>
                    <a:bodyPr/>
                    <a:lstStyle/>
                    <a:p>
                      <a:pPr algn="ctr"/>
                      <a:r>
                        <a:rPr lang="tr-TR" sz="900">
                          <a:effectLst/>
                        </a:rPr>
                        <a:t>Sakarya</a:t>
                      </a:r>
                    </a:p>
                  </a:txBody>
                  <a:tcPr marL="76200" marR="76200" marT="38100" marB="38100" anchor="ctr"/>
                </a:tc>
                <a:extLst>
                  <a:ext uri="{0D108BD9-81ED-4DB2-BD59-A6C34878D82A}">
                    <a16:rowId xmlns:a16="http://schemas.microsoft.com/office/drawing/2014/main" val="2882898479"/>
                  </a:ext>
                </a:extLst>
              </a:tr>
              <a:tr h="166122">
                <a:tc>
                  <a:txBody>
                    <a:bodyPr/>
                    <a:lstStyle/>
                    <a:p>
                      <a:pPr algn="ctr"/>
                      <a:r>
                        <a:rPr lang="tr-TR" sz="900">
                          <a:effectLst/>
                        </a:rPr>
                        <a:t>Araç</a:t>
                      </a:r>
                    </a:p>
                  </a:txBody>
                  <a:tcPr marL="76200" marR="76200" marT="38100" marB="38100" anchor="ctr"/>
                </a:tc>
                <a:tc>
                  <a:txBody>
                    <a:bodyPr/>
                    <a:lstStyle/>
                    <a:p>
                      <a:pPr algn="ctr"/>
                      <a:r>
                        <a:rPr lang="tr-TR" sz="900" dirty="0">
                          <a:effectLst/>
                        </a:rPr>
                        <a:t>Karabük</a:t>
                      </a:r>
                    </a:p>
                  </a:txBody>
                  <a:tcPr marL="76200" marR="76200" marT="38100" marB="38100" anchor="ctr"/>
                </a:tc>
                <a:extLst>
                  <a:ext uri="{0D108BD9-81ED-4DB2-BD59-A6C34878D82A}">
                    <a16:rowId xmlns:a16="http://schemas.microsoft.com/office/drawing/2014/main" val="1122180957"/>
                  </a:ext>
                </a:extLst>
              </a:tr>
              <a:tr h="166122">
                <a:tc>
                  <a:txBody>
                    <a:bodyPr/>
                    <a:lstStyle/>
                    <a:p>
                      <a:pPr algn="ctr"/>
                      <a:r>
                        <a:rPr lang="tr-TR" sz="900" dirty="0">
                          <a:effectLst/>
                        </a:rPr>
                        <a:t>Dinar</a:t>
                      </a:r>
                    </a:p>
                  </a:txBody>
                  <a:tcPr marL="76200" marR="76200" marT="38100" marB="38100" anchor="ctr"/>
                </a:tc>
                <a:tc>
                  <a:txBody>
                    <a:bodyPr/>
                    <a:lstStyle/>
                    <a:p>
                      <a:pPr algn="ctr"/>
                      <a:r>
                        <a:rPr lang="tr-TR" sz="900">
                          <a:effectLst/>
                        </a:rPr>
                        <a:t>Afyonkarahisar</a:t>
                      </a:r>
                    </a:p>
                  </a:txBody>
                  <a:tcPr marL="76200" marR="76200" marT="38100" marB="38100" anchor="ctr"/>
                </a:tc>
                <a:extLst>
                  <a:ext uri="{0D108BD9-81ED-4DB2-BD59-A6C34878D82A}">
                    <a16:rowId xmlns:a16="http://schemas.microsoft.com/office/drawing/2014/main" val="3971986603"/>
                  </a:ext>
                </a:extLst>
              </a:tr>
              <a:tr h="166122">
                <a:tc>
                  <a:txBody>
                    <a:bodyPr/>
                    <a:lstStyle/>
                    <a:p>
                      <a:pPr algn="ctr"/>
                      <a:r>
                        <a:rPr lang="tr-TR" sz="900" dirty="0">
                          <a:effectLst/>
                        </a:rPr>
                        <a:t>Doğanşehir</a:t>
                      </a:r>
                    </a:p>
                  </a:txBody>
                  <a:tcPr marL="76200" marR="76200" marT="38100" marB="38100" anchor="ctr"/>
                </a:tc>
                <a:tc>
                  <a:txBody>
                    <a:bodyPr/>
                    <a:lstStyle/>
                    <a:p>
                      <a:pPr algn="ctr"/>
                      <a:r>
                        <a:rPr lang="tr-TR" sz="900">
                          <a:effectLst/>
                        </a:rPr>
                        <a:t>Malatya</a:t>
                      </a:r>
                    </a:p>
                  </a:txBody>
                  <a:tcPr marL="76200" marR="76200" marT="38100" marB="38100" anchor="ctr"/>
                </a:tc>
                <a:extLst>
                  <a:ext uri="{0D108BD9-81ED-4DB2-BD59-A6C34878D82A}">
                    <a16:rowId xmlns:a16="http://schemas.microsoft.com/office/drawing/2014/main" val="3002821056"/>
                  </a:ext>
                </a:extLst>
              </a:tr>
              <a:tr h="166122">
                <a:tc>
                  <a:txBody>
                    <a:bodyPr/>
                    <a:lstStyle/>
                    <a:p>
                      <a:pPr algn="ctr"/>
                      <a:r>
                        <a:rPr lang="tr-TR" sz="900" dirty="0">
                          <a:effectLst/>
                        </a:rPr>
                        <a:t>Erzin</a:t>
                      </a:r>
                    </a:p>
                  </a:txBody>
                  <a:tcPr marL="76200" marR="76200" marT="38100" marB="38100" anchor="ctr"/>
                </a:tc>
                <a:tc>
                  <a:txBody>
                    <a:bodyPr/>
                    <a:lstStyle/>
                    <a:p>
                      <a:pPr algn="ctr"/>
                      <a:r>
                        <a:rPr lang="tr-TR" sz="900">
                          <a:effectLst/>
                        </a:rPr>
                        <a:t>Erzincan</a:t>
                      </a:r>
                    </a:p>
                  </a:txBody>
                  <a:tcPr marL="76200" marR="76200" marT="38100" marB="38100" anchor="ctr"/>
                </a:tc>
                <a:extLst>
                  <a:ext uri="{0D108BD9-81ED-4DB2-BD59-A6C34878D82A}">
                    <a16:rowId xmlns:a16="http://schemas.microsoft.com/office/drawing/2014/main" val="1998007530"/>
                  </a:ext>
                </a:extLst>
              </a:tr>
              <a:tr h="166122">
                <a:tc>
                  <a:txBody>
                    <a:bodyPr/>
                    <a:lstStyle/>
                    <a:p>
                      <a:pPr algn="ctr"/>
                      <a:r>
                        <a:rPr lang="tr-TR" sz="900" dirty="0">
                          <a:effectLst/>
                        </a:rPr>
                        <a:t>Gediz</a:t>
                      </a:r>
                    </a:p>
                  </a:txBody>
                  <a:tcPr marL="76200" marR="76200" marT="38100" marB="38100" anchor="ctr"/>
                </a:tc>
                <a:tc>
                  <a:txBody>
                    <a:bodyPr/>
                    <a:lstStyle/>
                    <a:p>
                      <a:pPr algn="ctr"/>
                      <a:r>
                        <a:rPr lang="tr-TR" sz="900" dirty="0">
                          <a:effectLst/>
                        </a:rPr>
                        <a:t>Kütahya</a:t>
                      </a:r>
                    </a:p>
                  </a:txBody>
                  <a:tcPr marL="76200" marR="76200" marT="38100" marB="38100" anchor="ctr"/>
                </a:tc>
                <a:extLst>
                  <a:ext uri="{0D108BD9-81ED-4DB2-BD59-A6C34878D82A}">
                    <a16:rowId xmlns:a16="http://schemas.microsoft.com/office/drawing/2014/main" val="4290072804"/>
                  </a:ext>
                </a:extLst>
              </a:tr>
              <a:tr h="166122">
                <a:tc>
                  <a:txBody>
                    <a:bodyPr/>
                    <a:lstStyle/>
                    <a:p>
                      <a:pPr algn="ctr"/>
                      <a:r>
                        <a:rPr lang="tr-TR" sz="900" dirty="0">
                          <a:effectLst/>
                        </a:rPr>
                        <a:t>Honaz</a:t>
                      </a:r>
                    </a:p>
                  </a:txBody>
                  <a:tcPr marL="76200" marR="76200" marT="38100" marB="38100" anchor="ctr"/>
                </a:tc>
                <a:tc>
                  <a:txBody>
                    <a:bodyPr/>
                    <a:lstStyle/>
                    <a:p>
                      <a:pPr algn="ctr"/>
                      <a:r>
                        <a:rPr lang="tr-TR" sz="900">
                          <a:effectLst/>
                        </a:rPr>
                        <a:t>Denizli</a:t>
                      </a:r>
                    </a:p>
                  </a:txBody>
                  <a:tcPr marL="76200" marR="76200" marT="38100" marB="38100" anchor="ctr"/>
                </a:tc>
                <a:extLst>
                  <a:ext uri="{0D108BD9-81ED-4DB2-BD59-A6C34878D82A}">
                    <a16:rowId xmlns:a16="http://schemas.microsoft.com/office/drawing/2014/main" val="1370279048"/>
                  </a:ext>
                </a:extLst>
              </a:tr>
              <a:tr h="166122">
                <a:tc>
                  <a:txBody>
                    <a:bodyPr/>
                    <a:lstStyle/>
                    <a:p>
                      <a:pPr algn="ctr"/>
                      <a:r>
                        <a:rPr lang="tr-TR" sz="900" dirty="0">
                          <a:effectLst/>
                        </a:rPr>
                        <a:t>Karlıova</a:t>
                      </a:r>
                    </a:p>
                  </a:txBody>
                  <a:tcPr marL="76200" marR="76200" marT="38100" marB="38100" anchor="ctr"/>
                </a:tc>
                <a:tc>
                  <a:txBody>
                    <a:bodyPr/>
                    <a:lstStyle/>
                    <a:p>
                      <a:pPr algn="ctr"/>
                      <a:r>
                        <a:rPr lang="tr-TR" sz="900">
                          <a:effectLst/>
                        </a:rPr>
                        <a:t>Muş</a:t>
                      </a:r>
                    </a:p>
                  </a:txBody>
                  <a:tcPr marL="76200" marR="76200" marT="38100" marB="38100" anchor="ctr"/>
                </a:tc>
                <a:extLst>
                  <a:ext uri="{0D108BD9-81ED-4DB2-BD59-A6C34878D82A}">
                    <a16:rowId xmlns:a16="http://schemas.microsoft.com/office/drawing/2014/main" val="1898690544"/>
                  </a:ext>
                </a:extLst>
              </a:tr>
              <a:tr h="166122">
                <a:tc>
                  <a:txBody>
                    <a:bodyPr/>
                    <a:lstStyle/>
                    <a:p>
                      <a:pPr algn="ctr"/>
                      <a:r>
                        <a:rPr lang="tr-TR" sz="900" dirty="0">
                          <a:effectLst/>
                        </a:rPr>
                        <a:t>Kaş</a:t>
                      </a:r>
                    </a:p>
                  </a:txBody>
                  <a:tcPr marL="76200" marR="76200" marT="38100" marB="38100" anchor="ctr"/>
                </a:tc>
                <a:tc>
                  <a:txBody>
                    <a:bodyPr/>
                    <a:lstStyle/>
                    <a:p>
                      <a:pPr algn="ctr"/>
                      <a:r>
                        <a:rPr lang="tr-TR" sz="900">
                          <a:effectLst/>
                        </a:rPr>
                        <a:t>Isparta</a:t>
                      </a:r>
                    </a:p>
                  </a:txBody>
                  <a:tcPr marL="76200" marR="76200" marT="38100" marB="38100" anchor="ctr"/>
                </a:tc>
                <a:extLst>
                  <a:ext uri="{0D108BD9-81ED-4DB2-BD59-A6C34878D82A}">
                    <a16:rowId xmlns:a16="http://schemas.microsoft.com/office/drawing/2014/main" val="3231725207"/>
                  </a:ext>
                </a:extLst>
              </a:tr>
              <a:tr h="166122">
                <a:tc>
                  <a:txBody>
                    <a:bodyPr/>
                    <a:lstStyle/>
                    <a:p>
                      <a:pPr algn="ctr"/>
                      <a:r>
                        <a:rPr lang="tr-TR" sz="900">
                          <a:effectLst/>
                        </a:rPr>
                        <a:t>Nurdağı</a:t>
                      </a:r>
                    </a:p>
                  </a:txBody>
                  <a:tcPr marL="76200" marR="76200" marT="38100" marB="38100" anchor="ctr"/>
                </a:tc>
                <a:tc>
                  <a:txBody>
                    <a:bodyPr/>
                    <a:lstStyle/>
                    <a:p>
                      <a:pPr algn="ctr"/>
                      <a:r>
                        <a:rPr lang="tr-TR" sz="900">
                          <a:effectLst/>
                        </a:rPr>
                        <a:t>Adana</a:t>
                      </a:r>
                    </a:p>
                  </a:txBody>
                  <a:tcPr marL="76200" marR="76200" marT="38100" marB="38100" anchor="ctr"/>
                </a:tc>
                <a:extLst>
                  <a:ext uri="{0D108BD9-81ED-4DB2-BD59-A6C34878D82A}">
                    <a16:rowId xmlns:a16="http://schemas.microsoft.com/office/drawing/2014/main" val="4249596480"/>
                  </a:ext>
                </a:extLst>
              </a:tr>
              <a:tr h="166122">
                <a:tc>
                  <a:txBody>
                    <a:bodyPr/>
                    <a:lstStyle/>
                    <a:p>
                      <a:pPr algn="ctr"/>
                      <a:r>
                        <a:rPr lang="tr-TR" sz="900">
                          <a:effectLst/>
                        </a:rPr>
                        <a:t>Nurhak</a:t>
                      </a:r>
                    </a:p>
                  </a:txBody>
                  <a:tcPr marL="76200" marR="76200" marT="38100" marB="38100" anchor="ctr"/>
                </a:tc>
                <a:tc>
                  <a:txBody>
                    <a:bodyPr/>
                    <a:lstStyle/>
                    <a:p>
                      <a:pPr algn="ctr"/>
                      <a:r>
                        <a:rPr lang="tr-TR" sz="900">
                          <a:effectLst/>
                        </a:rPr>
                        <a:t>Kahramanmaraş</a:t>
                      </a:r>
                    </a:p>
                  </a:txBody>
                  <a:tcPr marL="76200" marR="76200" marT="38100" marB="38100" anchor="ctr"/>
                </a:tc>
                <a:extLst>
                  <a:ext uri="{0D108BD9-81ED-4DB2-BD59-A6C34878D82A}">
                    <a16:rowId xmlns:a16="http://schemas.microsoft.com/office/drawing/2014/main" val="1364097201"/>
                  </a:ext>
                </a:extLst>
              </a:tr>
              <a:tr h="166122">
                <a:tc>
                  <a:txBody>
                    <a:bodyPr/>
                    <a:lstStyle/>
                    <a:p>
                      <a:pPr algn="ctr"/>
                      <a:r>
                        <a:rPr lang="tr-TR" sz="900">
                          <a:effectLst/>
                        </a:rPr>
                        <a:t>Orta</a:t>
                      </a:r>
                    </a:p>
                  </a:txBody>
                  <a:tcPr marL="76200" marR="76200" marT="38100" marB="38100" anchor="ctr"/>
                </a:tc>
                <a:tc>
                  <a:txBody>
                    <a:bodyPr/>
                    <a:lstStyle/>
                    <a:p>
                      <a:pPr algn="ctr"/>
                      <a:r>
                        <a:rPr lang="tr-TR" sz="900">
                          <a:effectLst/>
                        </a:rPr>
                        <a:t>Sivas</a:t>
                      </a:r>
                    </a:p>
                  </a:txBody>
                  <a:tcPr marL="76200" marR="76200" marT="38100" marB="38100" anchor="ctr"/>
                </a:tc>
                <a:extLst>
                  <a:ext uri="{0D108BD9-81ED-4DB2-BD59-A6C34878D82A}">
                    <a16:rowId xmlns:a16="http://schemas.microsoft.com/office/drawing/2014/main" val="3644025581"/>
                  </a:ext>
                </a:extLst>
              </a:tr>
              <a:tr h="166122">
                <a:tc>
                  <a:txBody>
                    <a:bodyPr/>
                    <a:lstStyle/>
                    <a:p>
                      <a:pPr algn="ctr"/>
                      <a:r>
                        <a:rPr lang="tr-TR" sz="900">
                          <a:effectLst/>
                        </a:rPr>
                        <a:t>Pülümür</a:t>
                      </a:r>
                    </a:p>
                  </a:txBody>
                  <a:tcPr marL="76200" marR="76200" marT="38100" marB="38100" anchor="ctr"/>
                </a:tc>
                <a:tc>
                  <a:txBody>
                    <a:bodyPr/>
                    <a:lstStyle/>
                    <a:p>
                      <a:pPr algn="ctr"/>
                      <a:r>
                        <a:rPr lang="tr-TR" sz="900">
                          <a:effectLst/>
                        </a:rPr>
                        <a:t>Tunceli</a:t>
                      </a:r>
                    </a:p>
                  </a:txBody>
                  <a:tcPr marL="76200" marR="76200" marT="38100" marB="38100" anchor="ctr"/>
                </a:tc>
                <a:extLst>
                  <a:ext uri="{0D108BD9-81ED-4DB2-BD59-A6C34878D82A}">
                    <a16:rowId xmlns:a16="http://schemas.microsoft.com/office/drawing/2014/main" val="2330303687"/>
                  </a:ext>
                </a:extLst>
              </a:tr>
              <a:tr h="166122">
                <a:tc>
                  <a:txBody>
                    <a:bodyPr/>
                    <a:lstStyle/>
                    <a:p>
                      <a:pPr algn="ctr"/>
                      <a:r>
                        <a:rPr lang="tr-TR" sz="900">
                          <a:effectLst/>
                        </a:rPr>
                        <a:t>Pütürge</a:t>
                      </a:r>
                    </a:p>
                  </a:txBody>
                  <a:tcPr marL="76200" marR="76200" marT="38100" marB="38100" anchor="ctr"/>
                </a:tc>
                <a:tc>
                  <a:txBody>
                    <a:bodyPr/>
                    <a:lstStyle/>
                    <a:p>
                      <a:pPr algn="ctr"/>
                      <a:r>
                        <a:rPr lang="tr-TR" sz="900">
                          <a:effectLst/>
                        </a:rPr>
                        <a:t>Malatya</a:t>
                      </a:r>
                    </a:p>
                  </a:txBody>
                  <a:tcPr marL="76200" marR="76200" marT="38100" marB="38100" anchor="ctr"/>
                </a:tc>
                <a:extLst>
                  <a:ext uri="{0D108BD9-81ED-4DB2-BD59-A6C34878D82A}">
                    <a16:rowId xmlns:a16="http://schemas.microsoft.com/office/drawing/2014/main" val="2631206274"/>
                  </a:ext>
                </a:extLst>
              </a:tr>
              <a:tr h="166122">
                <a:tc>
                  <a:txBody>
                    <a:bodyPr/>
                    <a:lstStyle/>
                    <a:p>
                      <a:pPr algn="ctr"/>
                      <a:r>
                        <a:rPr lang="tr-TR" sz="900">
                          <a:effectLst/>
                        </a:rPr>
                        <a:t>Sincik</a:t>
                      </a:r>
                    </a:p>
                  </a:txBody>
                  <a:tcPr marL="76200" marR="76200" marT="38100" marB="38100" anchor="ctr"/>
                </a:tc>
                <a:tc>
                  <a:txBody>
                    <a:bodyPr/>
                    <a:lstStyle/>
                    <a:p>
                      <a:pPr algn="ctr"/>
                      <a:r>
                        <a:rPr lang="tr-TR" sz="900">
                          <a:effectLst/>
                        </a:rPr>
                        <a:t>Adıyaman</a:t>
                      </a:r>
                    </a:p>
                  </a:txBody>
                  <a:tcPr marL="76200" marR="76200" marT="38100" marB="38100" anchor="ctr"/>
                </a:tc>
                <a:extLst>
                  <a:ext uri="{0D108BD9-81ED-4DB2-BD59-A6C34878D82A}">
                    <a16:rowId xmlns:a16="http://schemas.microsoft.com/office/drawing/2014/main" val="2272401077"/>
                  </a:ext>
                </a:extLst>
              </a:tr>
              <a:tr h="166122">
                <a:tc>
                  <a:txBody>
                    <a:bodyPr/>
                    <a:lstStyle/>
                    <a:p>
                      <a:pPr algn="ctr"/>
                      <a:r>
                        <a:rPr lang="tr-TR" sz="900" dirty="0">
                          <a:effectLst/>
                        </a:rPr>
                        <a:t>Sivrice</a:t>
                      </a:r>
                    </a:p>
                  </a:txBody>
                  <a:tcPr marL="76200" marR="76200" marT="38100" marB="38100" anchor="ctr"/>
                </a:tc>
                <a:tc>
                  <a:txBody>
                    <a:bodyPr/>
                    <a:lstStyle/>
                    <a:p>
                      <a:pPr algn="ctr"/>
                      <a:r>
                        <a:rPr lang="tr-TR" sz="900">
                          <a:effectLst/>
                        </a:rPr>
                        <a:t>Elazığ</a:t>
                      </a:r>
                    </a:p>
                  </a:txBody>
                  <a:tcPr marL="76200" marR="76200" marT="38100" marB="38100" anchor="ctr"/>
                </a:tc>
                <a:extLst>
                  <a:ext uri="{0D108BD9-81ED-4DB2-BD59-A6C34878D82A}">
                    <a16:rowId xmlns:a16="http://schemas.microsoft.com/office/drawing/2014/main" val="69253090"/>
                  </a:ext>
                </a:extLst>
              </a:tr>
              <a:tr h="166122">
                <a:tc>
                  <a:txBody>
                    <a:bodyPr/>
                    <a:lstStyle/>
                    <a:p>
                      <a:pPr algn="ctr"/>
                      <a:r>
                        <a:rPr lang="tr-TR" sz="900">
                          <a:effectLst/>
                        </a:rPr>
                        <a:t>Yeşilova</a:t>
                      </a:r>
                    </a:p>
                  </a:txBody>
                  <a:tcPr marL="76200" marR="76200" marT="38100" marB="38100" anchor="ctr"/>
                </a:tc>
                <a:tc>
                  <a:txBody>
                    <a:bodyPr/>
                    <a:lstStyle/>
                    <a:p>
                      <a:pPr algn="ctr"/>
                      <a:r>
                        <a:rPr lang="tr-TR" sz="900">
                          <a:effectLst/>
                        </a:rPr>
                        <a:t>Burdur</a:t>
                      </a:r>
                    </a:p>
                  </a:txBody>
                  <a:tcPr marL="76200" marR="76200" marT="38100" marB="38100" anchor="ctr"/>
                </a:tc>
                <a:extLst>
                  <a:ext uri="{0D108BD9-81ED-4DB2-BD59-A6C34878D82A}">
                    <a16:rowId xmlns:a16="http://schemas.microsoft.com/office/drawing/2014/main" val="2040405666"/>
                  </a:ext>
                </a:extLst>
              </a:tr>
              <a:tr h="166122">
                <a:tc>
                  <a:txBody>
                    <a:bodyPr/>
                    <a:lstStyle/>
                    <a:p>
                      <a:pPr algn="ctr"/>
                      <a:r>
                        <a:rPr lang="tr-TR" sz="900">
                          <a:effectLst/>
                        </a:rPr>
                        <a:t>Çal</a:t>
                      </a:r>
                    </a:p>
                  </a:txBody>
                  <a:tcPr marL="76200" marR="76200" marT="38100" marB="38100" anchor="ctr"/>
                </a:tc>
                <a:tc>
                  <a:txBody>
                    <a:bodyPr/>
                    <a:lstStyle/>
                    <a:p>
                      <a:pPr algn="ctr"/>
                      <a:r>
                        <a:rPr lang="tr-TR" sz="900">
                          <a:effectLst/>
                        </a:rPr>
                        <a:t>Denizli</a:t>
                      </a:r>
                    </a:p>
                  </a:txBody>
                  <a:tcPr marL="76200" marR="76200" marT="38100" marB="38100" anchor="ctr"/>
                </a:tc>
                <a:extLst>
                  <a:ext uri="{0D108BD9-81ED-4DB2-BD59-A6C34878D82A}">
                    <a16:rowId xmlns:a16="http://schemas.microsoft.com/office/drawing/2014/main" val="454443504"/>
                  </a:ext>
                </a:extLst>
              </a:tr>
              <a:tr h="166122">
                <a:tc>
                  <a:txBody>
                    <a:bodyPr/>
                    <a:lstStyle/>
                    <a:p>
                      <a:pPr algn="ctr"/>
                      <a:r>
                        <a:rPr lang="tr-TR" sz="900">
                          <a:effectLst/>
                        </a:rPr>
                        <a:t>Çan</a:t>
                      </a:r>
                    </a:p>
                  </a:txBody>
                  <a:tcPr marL="76200" marR="76200" marT="38100" marB="38100" anchor="ctr"/>
                </a:tc>
                <a:tc>
                  <a:txBody>
                    <a:bodyPr/>
                    <a:lstStyle/>
                    <a:p>
                      <a:pPr algn="ctr"/>
                      <a:r>
                        <a:rPr lang="tr-TR" sz="900" dirty="0">
                          <a:effectLst/>
                        </a:rPr>
                        <a:t>Çanakkale</a:t>
                      </a:r>
                    </a:p>
                  </a:txBody>
                  <a:tcPr marL="76200" marR="76200" marT="38100" marB="38100" anchor="ctr"/>
                </a:tc>
                <a:extLst>
                  <a:ext uri="{0D108BD9-81ED-4DB2-BD59-A6C34878D82A}">
                    <a16:rowId xmlns:a16="http://schemas.microsoft.com/office/drawing/2014/main" val="89797397"/>
                  </a:ext>
                </a:extLst>
              </a:tr>
              <a:tr h="166122">
                <a:tc>
                  <a:txBody>
                    <a:bodyPr/>
                    <a:lstStyle/>
                    <a:p>
                      <a:pPr algn="ctr"/>
                      <a:r>
                        <a:rPr lang="tr-TR" sz="900" dirty="0">
                          <a:effectLst/>
                        </a:rPr>
                        <a:t>Çat</a:t>
                      </a:r>
                    </a:p>
                  </a:txBody>
                  <a:tcPr marL="76200" marR="76200" marT="38100" marB="38100" anchor="ctr"/>
                </a:tc>
                <a:tc>
                  <a:txBody>
                    <a:bodyPr/>
                    <a:lstStyle/>
                    <a:p>
                      <a:pPr algn="ctr"/>
                      <a:r>
                        <a:rPr lang="tr-TR" sz="900" dirty="0">
                          <a:effectLst/>
                        </a:rPr>
                        <a:t>Van</a:t>
                      </a:r>
                    </a:p>
                  </a:txBody>
                  <a:tcPr marL="76200" marR="76200" marT="38100" marB="38100" anchor="ctr"/>
                </a:tc>
                <a:extLst>
                  <a:ext uri="{0D108BD9-81ED-4DB2-BD59-A6C34878D82A}">
                    <a16:rowId xmlns:a16="http://schemas.microsoft.com/office/drawing/2014/main" val="2528845405"/>
                  </a:ext>
                </a:extLst>
              </a:tr>
            </a:tbl>
          </a:graphicData>
        </a:graphic>
      </p:graphicFrame>
      <p:pic>
        <p:nvPicPr>
          <p:cNvPr id="17" name="İçerik Yer Tutucusu 16" descr="çizelge içeren bir resim&#10;&#10;Açıklama otomatik olarak oluşturuldu">
            <a:extLst>
              <a:ext uri="{FF2B5EF4-FFF2-40B4-BE49-F238E27FC236}">
                <a16:creationId xmlns:a16="http://schemas.microsoft.com/office/drawing/2014/main" id="{CD8FE3DC-1C79-EF9D-62B1-104498D8E7AD}"/>
              </a:ext>
            </a:extLst>
          </p:cNvPr>
          <p:cNvPicPr>
            <a:picLocks noGrp="1" noChangeAspect="1"/>
          </p:cNvPicPr>
          <p:nvPr>
            <p:ph idx="1"/>
          </p:nvPr>
        </p:nvPicPr>
        <p:blipFill>
          <a:blip r:embed="rId2"/>
          <a:stretch>
            <a:fillRect/>
          </a:stretch>
        </p:blipFill>
        <p:spPr>
          <a:xfrm>
            <a:off x="456435" y="1255525"/>
            <a:ext cx="6249929" cy="5208275"/>
          </a:xfrm>
        </p:spPr>
      </p:pic>
      <p:sp>
        <p:nvSpPr>
          <p:cNvPr id="18" name="Metin kutusu 17">
            <a:extLst>
              <a:ext uri="{FF2B5EF4-FFF2-40B4-BE49-F238E27FC236}">
                <a16:creationId xmlns:a16="http://schemas.microsoft.com/office/drawing/2014/main" id="{3E94D27C-88A2-8B74-16FB-D297C2030630}"/>
              </a:ext>
            </a:extLst>
          </p:cNvPr>
          <p:cNvSpPr txBox="1"/>
          <p:nvPr/>
        </p:nvSpPr>
        <p:spPr>
          <a:xfrm>
            <a:off x="456436" y="457199"/>
            <a:ext cx="10581020" cy="646331"/>
          </a:xfrm>
          <a:prstGeom prst="rect">
            <a:avLst/>
          </a:prstGeom>
          <a:noFill/>
        </p:spPr>
        <p:txBody>
          <a:bodyPr wrap="square" rtlCol="0">
            <a:spAutoFit/>
          </a:bodyPr>
          <a:lstStyle/>
          <a:p>
            <a:r>
              <a:rPr lang="tr-TR" dirty="0" err="1"/>
              <a:t>This</a:t>
            </a:r>
            <a:r>
              <a:rPr lang="tr-TR" dirty="0"/>
              <a:t> </a:t>
            </a:r>
            <a:r>
              <a:rPr lang="en-US" dirty="0"/>
              <a:t>metric</a:t>
            </a:r>
            <a:r>
              <a:rPr lang="tr-TR" dirty="0"/>
              <a:t> can be </a:t>
            </a:r>
            <a:r>
              <a:rPr lang="tr-TR" dirty="0" err="1"/>
              <a:t>used</a:t>
            </a:r>
            <a:r>
              <a:rPr lang="en-US" dirty="0"/>
              <a:t> to explore the importance of earthquakes on a town-by-town basis, examining factors such as population and magnitude to gain a deeper understanding of how earthquakes affect different areas.</a:t>
            </a:r>
            <a:endParaRPr lang="tr-TR" dirty="0"/>
          </a:p>
        </p:txBody>
      </p:sp>
    </p:spTree>
    <p:extLst>
      <p:ext uri="{BB962C8B-B14F-4D97-AF65-F5344CB8AC3E}">
        <p14:creationId xmlns:p14="http://schemas.microsoft.com/office/powerpoint/2010/main" val="236400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F219DA-2034-39C2-B247-51C639FC1ED9}"/>
              </a:ext>
            </a:extLst>
          </p:cNvPr>
          <p:cNvSpPr>
            <a:spLocks noGrp="1"/>
          </p:cNvSpPr>
          <p:nvPr>
            <p:ph type="title"/>
          </p:nvPr>
        </p:nvSpPr>
        <p:spPr>
          <a:xfrm>
            <a:off x="838200" y="577970"/>
            <a:ext cx="10515600" cy="1112718"/>
          </a:xfrm>
        </p:spPr>
        <p:txBody>
          <a:bodyPr>
            <a:normAutofit fontScale="90000"/>
          </a:bodyPr>
          <a:lstStyle/>
          <a:p>
            <a:pPr algn="ctr"/>
            <a:r>
              <a:rPr lang="en-US" sz="2200" b="0" dirty="0">
                <a:effectLst/>
                <a:latin typeface="Consolas" panose="020B0609020204030204" pitchFamily="49" charset="0"/>
              </a:rPr>
              <a:t>Relationship between the population density and earthquake frequency</a:t>
            </a:r>
            <a:br>
              <a:rPr lang="tr-TR" sz="3600" b="0" dirty="0">
                <a:effectLst/>
                <a:latin typeface="Consolas" panose="020B0609020204030204" pitchFamily="49" charset="0"/>
              </a:rPr>
            </a:br>
            <a:r>
              <a:rPr lang="en-US" sz="1400" b="0" i="0" dirty="0">
                <a:solidFill>
                  <a:schemeClr val="tx1">
                    <a:lumMod val="95000"/>
                    <a:lumOff val="5000"/>
                  </a:schemeClr>
                </a:solidFill>
                <a:effectLst/>
                <a:latin typeface="Consolas" panose="020B0609020204030204" pitchFamily="49" charset="0"/>
              </a:rPr>
              <a:t>While there is a very high correlation between count and importance, there is also a positive correlation between importance and average magnitude, which is to be expected given the relationship between the two factors.</a:t>
            </a:r>
            <a:br>
              <a:rPr lang="tr-TR" sz="3600" b="0" dirty="0">
                <a:effectLst/>
                <a:latin typeface="Consolas" panose="020B0609020204030204" pitchFamily="49" charset="0"/>
              </a:rPr>
            </a:br>
            <a:br>
              <a:rPr lang="en-US" b="0" dirty="0">
                <a:solidFill>
                  <a:srgbClr val="ABB2BF"/>
                </a:solidFill>
                <a:effectLst/>
                <a:latin typeface="Consolas" panose="020B0609020204030204" pitchFamily="49" charset="0"/>
              </a:rPr>
            </a:br>
            <a:endParaRPr lang="tr-TR" dirty="0"/>
          </a:p>
        </p:txBody>
      </p:sp>
      <p:sp>
        <p:nvSpPr>
          <p:cNvPr id="4" name="Veri Yer Tutucusu 3">
            <a:extLst>
              <a:ext uri="{FF2B5EF4-FFF2-40B4-BE49-F238E27FC236}">
                <a16:creationId xmlns:a16="http://schemas.microsoft.com/office/drawing/2014/main" id="{3716D1B4-FF58-FCC8-7FB4-1FA328815426}"/>
              </a:ext>
            </a:extLst>
          </p:cNvPr>
          <p:cNvSpPr>
            <a:spLocks noGrp="1"/>
          </p:cNvSpPr>
          <p:nvPr>
            <p:ph type="dt" sz="half" idx="10"/>
          </p:nvPr>
        </p:nvSpPr>
        <p:spPr/>
        <p:txBody>
          <a:bodyPr/>
          <a:lstStyle/>
          <a:p>
            <a:pPr>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a:p>
            <a:pPr rtl="0">
              <a:defRPr/>
            </a:pPr>
            <a:endParaRPr lang="tr-TR" noProof="0" dirty="0">
              <a:solidFill>
                <a:prstClr val="black">
                  <a:tint val="75000"/>
                </a:prstClr>
              </a:solidFill>
            </a:endParaRPr>
          </a:p>
        </p:txBody>
      </p:sp>
      <p:sp>
        <p:nvSpPr>
          <p:cNvPr id="5" name="Alt Bilgi Yer Tutucusu 4">
            <a:extLst>
              <a:ext uri="{FF2B5EF4-FFF2-40B4-BE49-F238E27FC236}">
                <a16:creationId xmlns:a16="http://schemas.microsoft.com/office/drawing/2014/main" id="{4F18B8A8-3A6C-A857-1C9D-3A55EB18F23F}"/>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507796EB-C13A-4DC9-2D5C-D6533D1592FC}"/>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27</a:t>
            </a:fld>
            <a:endParaRPr lang="tr-TR" noProof="0">
              <a:solidFill>
                <a:prstClr val="black">
                  <a:tint val="75000"/>
                </a:prstClr>
              </a:solidFill>
            </a:endParaRPr>
          </a:p>
        </p:txBody>
      </p:sp>
      <p:pic>
        <p:nvPicPr>
          <p:cNvPr id="10" name="İçerik Yer Tutucusu 9">
            <a:extLst>
              <a:ext uri="{FF2B5EF4-FFF2-40B4-BE49-F238E27FC236}">
                <a16:creationId xmlns:a16="http://schemas.microsoft.com/office/drawing/2014/main" id="{FC4DC46C-22D8-3B2C-D610-DB293EE31359}"/>
              </a:ext>
            </a:extLst>
          </p:cNvPr>
          <p:cNvPicPr>
            <a:picLocks noGrp="1" noChangeAspect="1"/>
          </p:cNvPicPr>
          <p:nvPr>
            <p:ph idx="1"/>
          </p:nvPr>
        </p:nvPicPr>
        <p:blipFill>
          <a:blip r:embed="rId2"/>
          <a:stretch>
            <a:fillRect/>
          </a:stretch>
        </p:blipFill>
        <p:spPr>
          <a:xfrm>
            <a:off x="3218872" y="1131466"/>
            <a:ext cx="5754255" cy="5294879"/>
          </a:xfrm>
        </p:spPr>
      </p:pic>
    </p:spTree>
    <p:extLst>
      <p:ext uri="{BB962C8B-B14F-4D97-AF65-F5344CB8AC3E}">
        <p14:creationId xmlns:p14="http://schemas.microsoft.com/office/powerpoint/2010/main" val="718490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547A06-1E4A-7059-67D3-3F4251EC29E3}"/>
              </a:ext>
            </a:extLst>
          </p:cNvPr>
          <p:cNvSpPr>
            <a:spLocks noGrp="1"/>
          </p:cNvSpPr>
          <p:nvPr>
            <p:ph type="title"/>
          </p:nvPr>
        </p:nvSpPr>
        <p:spPr/>
        <p:txBody>
          <a:bodyPr/>
          <a:lstStyle/>
          <a:p>
            <a:pPr marL="0" indent="0" algn="ctr" rtl="0">
              <a:buNone/>
            </a:pPr>
            <a:r>
              <a:rPr lang="tr-TR" b="0" i="0" dirty="0" err="1">
                <a:effectLst/>
                <a:latin typeface="Söhne"/>
              </a:rPr>
              <a:t>Conclusion</a:t>
            </a:r>
            <a:r>
              <a:rPr lang="tr-TR" b="0" i="0" dirty="0">
                <a:effectLst/>
                <a:latin typeface="Söhne"/>
              </a:rPr>
              <a:t> </a:t>
            </a:r>
            <a:r>
              <a:rPr lang="tr-TR" b="0" i="0" dirty="0" err="1">
                <a:effectLst/>
                <a:latin typeface="Söhne"/>
              </a:rPr>
              <a:t>and</a:t>
            </a:r>
            <a:r>
              <a:rPr lang="tr-TR" b="0" i="0" dirty="0">
                <a:effectLst/>
                <a:latin typeface="Söhne"/>
              </a:rPr>
              <a:t> </a:t>
            </a:r>
            <a:r>
              <a:rPr lang="tr-TR" b="0" i="0" dirty="0" err="1">
                <a:effectLst/>
                <a:latin typeface="Söhne"/>
              </a:rPr>
              <a:t>Future</a:t>
            </a:r>
            <a:r>
              <a:rPr lang="tr-TR" b="0" i="0" dirty="0">
                <a:effectLst/>
                <a:latin typeface="Söhne"/>
              </a:rPr>
              <a:t> </a:t>
            </a:r>
            <a:r>
              <a:rPr lang="tr-TR" b="0" i="0" dirty="0" err="1">
                <a:effectLst/>
                <a:latin typeface="Söhne"/>
              </a:rPr>
              <a:t>Work</a:t>
            </a:r>
            <a:endParaRPr lang="tr-TR" dirty="0">
              <a:latin typeface="Söhne"/>
            </a:endParaRPr>
          </a:p>
        </p:txBody>
      </p:sp>
      <p:sp>
        <p:nvSpPr>
          <p:cNvPr id="3" name="İçerik Yer Tutucusu 2">
            <a:extLst>
              <a:ext uri="{FF2B5EF4-FFF2-40B4-BE49-F238E27FC236}">
                <a16:creationId xmlns:a16="http://schemas.microsoft.com/office/drawing/2014/main" id="{4443B4FB-385E-34CF-48FD-11B3694988DE}"/>
              </a:ext>
            </a:extLst>
          </p:cNvPr>
          <p:cNvSpPr>
            <a:spLocks noGrp="1"/>
          </p:cNvSpPr>
          <p:nvPr>
            <p:ph idx="1"/>
          </p:nvPr>
        </p:nvSpPr>
        <p:spPr/>
        <p:txBody>
          <a:bodyPr>
            <a:normAutofit fontScale="77500" lnSpcReduction="20000"/>
          </a:bodyPr>
          <a:lstStyle/>
          <a:p>
            <a:pPr marL="0" indent="0">
              <a:buNone/>
            </a:pPr>
            <a:r>
              <a:rPr lang="tr-TR" b="0" dirty="0">
                <a:effectLst/>
                <a:latin typeface="Consolas" panose="020B0609020204030204" pitchFamily="49" charset="0"/>
              </a:rPr>
              <a:t>1-)</a:t>
            </a:r>
            <a:r>
              <a:rPr lang="en-US" b="0" dirty="0">
                <a:effectLst/>
                <a:latin typeface="Consolas" panose="020B0609020204030204" pitchFamily="49" charset="0"/>
              </a:rPr>
              <a:t> What is the relationship between the frequency of earthquakes and the population density of a region? </a:t>
            </a:r>
            <a:br>
              <a:rPr lang="en-US" b="0" dirty="0">
                <a:effectLst/>
                <a:latin typeface="Consolas" panose="020B0609020204030204" pitchFamily="49" charset="0"/>
              </a:rPr>
            </a:br>
            <a:r>
              <a:rPr lang="en-US" b="0" dirty="0">
                <a:effectLst/>
                <a:latin typeface="Consolas" panose="020B0609020204030204" pitchFamily="49" charset="0"/>
              </a:rPr>
              <a:t>The frequency of earthquakes is not directly related to the population density of a region. However, the population density of a region can be affected by the frequency of earthquakes with the following factors:</a:t>
            </a:r>
          </a:p>
          <a:p>
            <a:r>
              <a:rPr lang="en-US" b="0" dirty="0">
                <a:effectLst/>
                <a:latin typeface="Consolas" panose="020B0609020204030204" pitchFamily="49" charset="0"/>
              </a:rPr>
              <a:t>Higher population density usually means more buildings and infrastructure, which can increase the potential for damage and loss of life in the event of an earthquake.</a:t>
            </a:r>
          </a:p>
          <a:p>
            <a:r>
              <a:rPr lang="en-US" b="0" dirty="0">
                <a:effectLst/>
                <a:latin typeface="Consolas" panose="020B0609020204030204" pitchFamily="49" charset="0"/>
              </a:rPr>
              <a:t>Areas with high population density may also be more vulnerable to secondary hazards such as landslides (</a:t>
            </a:r>
            <a:r>
              <a:rPr lang="en-US" b="0" dirty="0" err="1">
                <a:effectLst/>
                <a:latin typeface="Consolas" panose="020B0609020204030204" pitchFamily="49" charset="0"/>
              </a:rPr>
              <a:t>heyelan</a:t>
            </a:r>
            <a:r>
              <a:rPr lang="en-US" b="0" dirty="0">
                <a:effectLst/>
                <a:latin typeface="Consolas" panose="020B0609020204030204" pitchFamily="49" charset="0"/>
              </a:rPr>
              <a:t>) or liquefaction (</a:t>
            </a:r>
            <a:r>
              <a:rPr lang="en-US" b="0" dirty="0" err="1">
                <a:effectLst/>
                <a:latin typeface="Consolas" panose="020B0609020204030204" pitchFamily="49" charset="0"/>
              </a:rPr>
              <a:t>sıvılaşma</a:t>
            </a:r>
            <a:r>
              <a:rPr lang="en-US" b="0" dirty="0">
                <a:effectLst/>
                <a:latin typeface="Consolas" panose="020B0609020204030204" pitchFamily="49" charset="0"/>
              </a:rPr>
              <a:t>) which can be triggered by seismic events.</a:t>
            </a:r>
          </a:p>
          <a:p>
            <a:r>
              <a:rPr lang="en-US" b="0" dirty="0">
                <a:effectLst/>
                <a:latin typeface="Consolas" panose="020B0609020204030204" pitchFamily="49" charset="0"/>
              </a:rPr>
              <a:t>High population density can also make evacuation and emergency response more challenging in the event of an earthquake, which can increase the overall impact of the disaster.</a:t>
            </a:r>
          </a:p>
          <a:p>
            <a:endParaRPr lang="tr-TR" dirty="0"/>
          </a:p>
        </p:txBody>
      </p:sp>
      <p:sp>
        <p:nvSpPr>
          <p:cNvPr id="4" name="Veri Yer Tutucusu 3">
            <a:extLst>
              <a:ext uri="{FF2B5EF4-FFF2-40B4-BE49-F238E27FC236}">
                <a16:creationId xmlns:a16="http://schemas.microsoft.com/office/drawing/2014/main" id="{44E534D2-442E-974D-7B77-419FDFD7CD43}"/>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D4EA89F5-FCFF-DF21-7B1C-742A91DED81C}"/>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4EA4F24A-112C-58A1-E102-29706D5639D0}"/>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28</a:t>
            </a:fld>
            <a:endParaRPr lang="tr-TR" noProof="0">
              <a:solidFill>
                <a:prstClr val="black">
                  <a:tint val="75000"/>
                </a:prstClr>
              </a:solidFill>
            </a:endParaRPr>
          </a:p>
        </p:txBody>
      </p:sp>
    </p:spTree>
    <p:extLst>
      <p:ext uri="{BB962C8B-B14F-4D97-AF65-F5344CB8AC3E}">
        <p14:creationId xmlns:p14="http://schemas.microsoft.com/office/powerpoint/2010/main" val="1201291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descr="harita içeren bir resim&#10;&#10;Açıklama otomatik olarak oluşturuldu">
            <a:extLst>
              <a:ext uri="{FF2B5EF4-FFF2-40B4-BE49-F238E27FC236}">
                <a16:creationId xmlns:a16="http://schemas.microsoft.com/office/drawing/2014/main" id="{80C3ABBA-B06B-5395-EA24-2EB6A71AEEE6}"/>
              </a:ext>
            </a:extLst>
          </p:cNvPr>
          <p:cNvPicPr>
            <a:picLocks noChangeAspect="1"/>
          </p:cNvPicPr>
          <p:nvPr/>
        </p:nvPicPr>
        <p:blipFill rotWithShape="1">
          <a:blip r:embed="rId2"/>
          <a:srcRect l="10630" r="895" b="1"/>
          <a:stretch/>
        </p:blipFill>
        <p:spPr>
          <a:xfrm>
            <a:off x="2522356" y="10"/>
            <a:ext cx="9669642" cy="6857990"/>
          </a:xfrm>
          <a:prstGeom prst="rect">
            <a:avLst/>
          </a:prstGeom>
        </p:spPr>
      </p:pic>
      <p:sp>
        <p:nvSpPr>
          <p:cNvPr id="23"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5B7CCC87-1A8F-F0FC-BAE2-335899AA8638}"/>
              </a:ext>
            </a:extLst>
          </p:cNvPr>
          <p:cNvSpPr>
            <a:spLocks noGrp="1"/>
          </p:cNvSpPr>
          <p:nvPr>
            <p:ph idx="1"/>
          </p:nvPr>
        </p:nvSpPr>
        <p:spPr>
          <a:xfrm>
            <a:off x="310551" y="897147"/>
            <a:ext cx="4349839" cy="5279816"/>
          </a:xfrm>
        </p:spPr>
        <p:txBody>
          <a:bodyPr>
            <a:normAutofit/>
          </a:bodyPr>
          <a:lstStyle/>
          <a:p>
            <a:pPr marL="0" indent="0">
              <a:buNone/>
            </a:pPr>
            <a:r>
              <a:rPr lang="tr-TR" sz="1600" dirty="0"/>
              <a:t>2-)</a:t>
            </a:r>
            <a:r>
              <a:rPr lang="en-US" sz="1600" dirty="0"/>
              <a:t> The spatial distribution of seismic risk: Are there certain regions in Turkey that are more at risk than others? What are the factors that contribute to the spatial distribution of seismic risk</a:t>
            </a:r>
            <a:r>
              <a:rPr lang="tr-TR" sz="1600" dirty="0"/>
              <a:t>?</a:t>
            </a:r>
            <a:endParaRPr lang="en-US" sz="1600" dirty="0"/>
          </a:p>
          <a:p>
            <a:r>
              <a:rPr lang="en-US" sz="1600" dirty="0"/>
              <a:t>There are certain regions in Turkey that are more at risk than others, such as the Aegean and Marmara regions. The factors that contribute to the spatial distribution of seismic risk include the location and depth of the fault lines, the tectonic activity in the region, and the geological characteristics of the area. The urbanization and population growth in these regions have also increased the exposure and vulnerability to seismic events. Furthermore, the inadequate building codes (</a:t>
            </a:r>
            <a:r>
              <a:rPr lang="en-US" sz="1600" dirty="0" err="1"/>
              <a:t>yapım</a:t>
            </a:r>
            <a:r>
              <a:rPr lang="en-US" sz="1600" dirty="0"/>
              <a:t> </a:t>
            </a:r>
            <a:r>
              <a:rPr lang="en-US" sz="1600" dirty="0" err="1"/>
              <a:t>kuralları</a:t>
            </a:r>
            <a:r>
              <a:rPr lang="en-US" sz="1600" dirty="0"/>
              <a:t>) and construction standards in some areas have increased the risk of damage and casualties.</a:t>
            </a:r>
            <a:endParaRPr lang="tr-TR" sz="1600" dirty="0"/>
          </a:p>
        </p:txBody>
      </p:sp>
      <p:sp>
        <p:nvSpPr>
          <p:cNvPr id="4" name="Veri Yer Tutucusu 3">
            <a:extLst>
              <a:ext uri="{FF2B5EF4-FFF2-40B4-BE49-F238E27FC236}">
                <a16:creationId xmlns:a16="http://schemas.microsoft.com/office/drawing/2014/main" id="{BA04F91F-D9DF-F573-290F-66A17049D464}"/>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chemeClr val="tx1"/>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E8C5E140-0046-A7C8-9101-F735D29635D0}"/>
              </a:ext>
            </a:extLst>
          </p:cNvPr>
          <p:cNvSpPr>
            <a:spLocks noGrp="1"/>
          </p:cNvSpPr>
          <p:nvPr>
            <p:ph type="ftr" sz="quarter" idx="11"/>
          </p:nvPr>
        </p:nvSpPr>
        <p:spPr>
          <a:xfrm>
            <a:off x="4038600" y="6356350"/>
            <a:ext cx="4114800" cy="365125"/>
          </a:xfrm>
        </p:spPr>
        <p:txBody>
          <a:bodyPr>
            <a:normAutofit/>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A3043E16-1C21-E8FD-6FF0-FDDDE54EBF70}"/>
              </a:ext>
            </a:extLst>
          </p:cNvPr>
          <p:cNvSpPr>
            <a:spLocks noGrp="1"/>
          </p:cNvSpPr>
          <p:nvPr>
            <p:ph type="sldNum" sz="quarter" idx="12"/>
          </p:nvPr>
        </p:nvSpPr>
        <p:spPr>
          <a:xfrm>
            <a:off x="8610600" y="6356350"/>
            <a:ext cx="2743200" cy="365125"/>
          </a:xfrm>
        </p:spPr>
        <p:txBody>
          <a:bodyPr>
            <a:normAutofit/>
          </a:bodyPr>
          <a:lstStyle/>
          <a:p>
            <a:pPr rtl="0">
              <a:spcAft>
                <a:spcPts val="600"/>
              </a:spcAft>
              <a:defRPr/>
            </a:pPr>
            <a:fld id="{D76B855D-E9CC-4FF8-AD85-6CDC7B89A0DE}" type="slidenum">
              <a:rPr lang="tr-TR" noProof="0">
                <a:solidFill>
                  <a:srgbClr val="FFFFFF"/>
                </a:solidFill>
              </a:rPr>
              <a:pPr rtl="0">
                <a:spcAft>
                  <a:spcPts val="600"/>
                </a:spcAft>
                <a:defRPr/>
              </a:pPr>
              <a:t>29</a:t>
            </a:fld>
            <a:endParaRPr lang="tr-TR" noProof="0">
              <a:solidFill>
                <a:srgbClr val="FFFFFF"/>
              </a:solidFill>
            </a:endParaRPr>
          </a:p>
        </p:txBody>
      </p:sp>
    </p:spTree>
    <p:extLst>
      <p:ext uri="{BB962C8B-B14F-4D97-AF65-F5344CB8AC3E}">
        <p14:creationId xmlns:p14="http://schemas.microsoft.com/office/powerpoint/2010/main" val="326357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Resim Yer Tutucusu 21" descr="gökyüzü, dış mekan içeren bir resim&#10;&#10;Açıklama otomatik olarak oluşturuldu">
            <a:extLst>
              <a:ext uri="{FF2B5EF4-FFF2-40B4-BE49-F238E27FC236}">
                <a16:creationId xmlns:a16="http://schemas.microsoft.com/office/drawing/2014/main" id="{291ED347-B44D-74D0-6284-134573294915}"/>
              </a:ext>
            </a:extLst>
          </p:cNvPr>
          <p:cNvPicPr>
            <a:picLocks noGrp="1" noChangeAspect="1"/>
          </p:cNvPicPr>
          <p:nvPr>
            <p:ph type="pic" sz="quarter" idx="14"/>
          </p:nvPr>
        </p:nvPicPr>
        <p:blipFill rotWithShape="1">
          <a:blip r:embed="rId3"/>
          <a:srcRect l="7503" r="7503"/>
          <a:stretch/>
        </p:blipFill>
        <p:spPr>
          <a:noFill/>
        </p:spPr>
      </p:pic>
      <p:pic>
        <p:nvPicPr>
          <p:cNvPr id="20" name="Resim Yer Tutucusu 19" descr="yer, çikolata, tatlı içeren bir resim&#10;&#10;Açıklama otomatik olarak oluşturuldu">
            <a:extLst>
              <a:ext uri="{FF2B5EF4-FFF2-40B4-BE49-F238E27FC236}">
                <a16:creationId xmlns:a16="http://schemas.microsoft.com/office/drawing/2014/main" id="{F8008D36-6BE8-E713-13A8-3C35096A6C6E}"/>
              </a:ext>
            </a:extLst>
          </p:cNvPr>
          <p:cNvPicPr>
            <a:picLocks noGrp="1" noChangeAspect="1"/>
          </p:cNvPicPr>
          <p:nvPr>
            <p:ph type="pic" sz="quarter" idx="13"/>
          </p:nvPr>
        </p:nvPicPr>
        <p:blipFill rotWithShape="1">
          <a:blip r:embed="rId4"/>
          <a:srcRect l="33329" r="33329"/>
          <a:stretch/>
        </p:blipFill>
        <p:spPr>
          <a:noFill/>
        </p:spPr>
      </p:pic>
      <p:sp>
        <p:nvSpPr>
          <p:cNvPr id="4" name="Başlık 3">
            <a:extLst>
              <a:ext uri="{FF2B5EF4-FFF2-40B4-BE49-F238E27FC236}">
                <a16:creationId xmlns:a16="http://schemas.microsoft.com/office/drawing/2014/main" id="{7B290457-2071-4F7C-9327-CE85A282B4D5}"/>
              </a:ext>
            </a:extLst>
          </p:cNvPr>
          <p:cNvSpPr>
            <a:spLocks noGrp="1"/>
          </p:cNvSpPr>
          <p:nvPr>
            <p:ph type="title"/>
          </p:nvPr>
        </p:nvSpPr>
        <p:spPr/>
        <p:txBody>
          <a:bodyPr rtlCol="0" anchor="ctr">
            <a:normAutofit/>
          </a:bodyPr>
          <a:lstStyle/>
          <a:p>
            <a:pPr rtl="0"/>
            <a:r>
              <a:rPr lang="tr-TR" dirty="0" err="1"/>
              <a:t>Introduction</a:t>
            </a:r>
            <a:endParaRPr lang="tr-TR" dirty="0"/>
          </a:p>
        </p:txBody>
      </p:sp>
      <p:sp>
        <p:nvSpPr>
          <p:cNvPr id="14" name="Tarih Yer Tutucusu 13">
            <a:extLst>
              <a:ext uri="{FF2B5EF4-FFF2-40B4-BE49-F238E27FC236}">
                <a16:creationId xmlns:a16="http://schemas.microsoft.com/office/drawing/2014/main" id="{A01CAB10-68AF-4904-BD59-D332B297A10F}"/>
              </a:ext>
            </a:extLst>
          </p:cNvPr>
          <p:cNvSpPr>
            <a:spLocks noGrp="1"/>
          </p:cNvSpPr>
          <p:nvPr>
            <p:ph type="dt" sz="half" idx="10"/>
          </p:nvPr>
        </p:nvSpPr>
        <p:spPr/>
        <p:txBody>
          <a:bodyPr rtlCol="0" anchor="ctr">
            <a:normAutofit/>
          </a:bodyPr>
          <a:lstStyle/>
          <a:p>
            <a:pPr lvl="0" rtl="0">
              <a:spcAft>
                <a:spcPts val="600"/>
              </a:spcAft>
            </a:pPr>
            <a:r>
              <a:rPr lang="tr-TR">
                <a:solidFill>
                  <a:prstClr val="black">
                    <a:tint val="75000"/>
                  </a:prstClr>
                </a:solidFill>
              </a:rPr>
              <a:t>01.04.2023</a:t>
            </a:r>
          </a:p>
        </p:txBody>
      </p:sp>
      <p:sp>
        <p:nvSpPr>
          <p:cNvPr id="15" name="Alt Bilgi Yer Tutucusu 14">
            <a:extLst>
              <a:ext uri="{FF2B5EF4-FFF2-40B4-BE49-F238E27FC236}">
                <a16:creationId xmlns:a16="http://schemas.microsoft.com/office/drawing/2014/main" id="{96B342A5-1683-4650-BB07-B98D8B23C1FC}"/>
              </a:ext>
            </a:extLst>
          </p:cNvPr>
          <p:cNvSpPr>
            <a:spLocks noGrp="1"/>
          </p:cNvSpPr>
          <p:nvPr>
            <p:ph type="ftr" sz="quarter" idx="11"/>
          </p:nvPr>
        </p:nvSpPr>
        <p:spPr/>
        <p:txBody>
          <a:bodyPr rtlCol="0" anchor="ctr">
            <a:normAutofit/>
          </a:bodyPr>
          <a:lstStyle/>
          <a:p>
            <a:pPr lvl="0" rtl="0">
              <a:spcAft>
                <a:spcPts val="600"/>
              </a:spcAft>
            </a:pPr>
            <a:r>
              <a:rPr lang="tr-TR" err="1">
                <a:solidFill>
                  <a:prstClr val="black">
                    <a:tint val="75000"/>
                  </a:prstClr>
                </a:solidFill>
              </a:rPr>
              <a:t>Earthquakes</a:t>
            </a:r>
            <a:r>
              <a:rPr lang="tr-TR">
                <a:solidFill>
                  <a:prstClr val="black">
                    <a:tint val="75000"/>
                  </a:prstClr>
                </a:solidFill>
              </a:rPr>
              <a:t> in </a:t>
            </a:r>
            <a:r>
              <a:rPr lang="tr-TR" err="1">
                <a:solidFill>
                  <a:prstClr val="black">
                    <a:tint val="75000"/>
                  </a:prstClr>
                </a:solidFill>
              </a:rPr>
              <a:t>Turkey</a:t>
            </a:r>
            <a:endParaRPr lang="tr-TR">
              <a:solidFill>
                <a:prstClr val="black">
                  <a:tint val="75000"/>
                </a:prstClr>
              </a:solidFill>
            </a:endParaRPr>
          </a:p>
        </p:txBody>
      </p:sp>
      <p:sp>
        <p:nvSpPr>
          <p:cNvPr id="16" name="Slayt Numarası Yer Tutucusu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nchor="ct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tr-TR" b="0" i="0" u="none" strike="noStrike" kern="1200" cap="none" spc="0" normalizeH="0" baseline="0" smtClean="0">
                <a:ln>
                  <a:noFill/>
                </a:ln>
                <a:solidFill>
                  <a:prstClr val="black">
                    <a:tint val="75000"/>
                  </a:prstClr>
                </a:solidFill>
                <a:effectLst/>
                <a:uLnTx/>
                <a:uFillTx/>
              </a:rPr>
              <a:pPr marL="0" marR="0" lvl="0" indent="0" defTabSz="914400" rtl="0" eaLnBrk="1" fontAlgn="auto" latinLnBrk="0" hangingPunct="1">
                <a:spcBef>
                  <a:spcPts val="0"/>
                </a:spcBef>
                <a:spcAft>
                  <a:spcPts val="600"/>
                </a:spcAft>
                <a:buClrTx/>
                <a:buSzTx/>
                <a:buFontTx/>
                <a:buNone/>
                <a:tabLst/>
                <a:defRPr/>
              </a:pPr>
              <a:t>3</a:t>
            </a:fld>
            <a:endParaRPr kumimoji="0" lang="tr-TR" b="0" i="0" u="none" strike="noStrike" kern="1200" cap="none" spc="0" normalizeH="0" baseline="0">
              <a:ln>
                <a:noFill/>
              </a:ln>
              <a:solidFill>
                <a:prstClr val="black">
                  <a:tint val="75000"/>
                </a:prstClr>
              </a:solidFill>
              <a:effectLst/>
              <a:uLnTx/>
              <a:uFillTx/>
            </a:endParaRPr>
          </a:p>
        </p:txBody>
      </p:sp>
      <p:sp>
        <p:nvSpPr>
          <p:cNvPr id="5" name="İçerik Yer Tutucusu 4">
            <a:extLst>
              <a:ext uri="{FF2B5EF4-FFF2-40B4-BE49-F238E27FC236}">
                <a16:creationId xmlns:a16="http://schemas.microsoft.com/office/drawing/2014/main" id="{B67B1E24-2840-4BB0-AE5A-2320A01CB80F}"/>
              </a:ext>
            </a:extLst>
          </p:cNvPr>
          <p:cNvSpPr>
            <a:spLocks noGrp="1"/>
          </p:cNvSpPr>
          <p:nvPr>
            <p:ph idx="1"/>
          </p:nvPr>
        </p:nvSpPr>
        <p:spPr>
          <a:xfrm>
            <a:off x="711852" y="1847723"/>
            <a:ext cx="5093208" cy="4352544"/>
          </a:xfrm>
        </p:spPr>
        <p:txBody>
          <a:bodyPr rtlCol="0">
            <a:normAutofit fontScale="85000" lnSpcReduction="20000"/>
          </a:bodyPr>
          <a:lstStyle/>
          <a:p>
            <a:pPr marL="342900" indent="-342900" rtl="0">
              <a:buFont typeface="Arial" panose="020B0604020202020204" pitchFamily="34" charset="0"/>
              <a:buChar char="•"/>
            </a:pPr>
            <a:r>
              <a:rPr lang="en-US" b="0" i="0" dirty="0">
                <a:effectLst/>
                <a:latin typeface="Söhne"/>
              </a:rPr>
              <a:t>This data science project focuses on researching earthquakes in towns of Turkey based on population and magnitude frequency.</a:t>
            </a:r>
            <a:endParaRPr lang="tr-TR" b="0" i="0" dirty="0">
              <a:effectLst/>
              <a:latin typeface="Söhne"/>
            </a:endParaRPr>
          </a:p>
          <a:p>
            <a:pPr marL="342900" indent="-342900" rtl="0">
              <a:buFont typeface="Arial" panose="020B0604020202020204" pitchFamily="34" charset="0"/>
              <a:buChar char="•"/>
            </a:pPr>
            <a:r>
              <a:rPr lang="en-US" b="0" i="0" dirty="0">
                <a:effectLst/>
                <a:latin typeface="Söhne"/>
              </a:rPr>
              <a:t> The project aims to identify areas that are most vulnerable to seismic events by using data from various sources, including the United States Geological Survey and the Turkish Statistical Institute. </a:t>
            </a:r>
            <a:endParaRPr lang="tr-TR" b="0" i="0" dirty="0">
              <a:effectLst/>
              <a:latin typeface="Söhne"/>
            </a:endParaRPr>
          </a:p>
          <a:p>
            <a:pPr marL="342900" indent="-342900" rtl="0">
              <a:buFont typeface="Arial" panose="020B0604020202020204" pitchFamily="34" charset="0"/>
              <a:buChar char="•"/>
            </a:pPr>
            <a:r>
              <a:rPr lang="en-US" b="0" i="0" dirty="0">
                <a:effectLst/>
                <a:latin typeface="Söhne"/>
              </a:rPr>
              <a:t>Through analysis of earthquake frequency and population density, a new metric was created to help identify towns that are most at risk.</a:t>
            </a:r>
            <a:endParaRPr lang="tr-TR" b="0" i="0" dirty="0">
              <a:effectLst/>
              <a:latin typeface="Söhne"/>
            </a:endParaRPr>
          </a:p>
          <a:p>
            <a:pPr marL="342900" indent="-342900" rtl="0">
              <a:buFont typeface="Arial" panose="020B0604020202020204" pitchFamily="34" charset="0"/>
              <a:buChar char="•"/>
            </a:pPr>
            <a:r>
              <a:rPr lang="en-US" b="0" i="0" dirty="0">
                <a:effectLst/>
                <a:latin typeface="Söhne"/>
              </a:rPr>
              <a:t>The project provides valuable insights for government agencies responsible for disaster management, non-governmental organizations, and researchers studying earthquake risk in Turkey.</a:t>
            </a:r>
            <a:endParaRPr lang="tr-TR" dirty="0"/>
          </a:p>
        </p:txBody>
      </p:sp>
    </p:spTree>
    <p:extLst>
      <p:ext uri="{BB962C8B-B14F-4D97-AF65-F5344CB8AC3E}">
        <p14:creationId xmlns:p14="http://schemas.microsoft.com/office/powerpoint/2010/main" val="1002193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B7CCC87-1A8F-F0FC-BAE2-335899AA8638}"/>
              </a:ext>
            </a:extLst>
          </p:cNvPr>
          <p:cNvSpPr>
            <a:spLocks noGrp="1"/>
          </p:cNvSpPr>
          <p:nvPr>
            <p:ph idx="1"/>
          </p:nvPr>
        </p:nvSpPr>
        <p:spPr>
          <a:xfrm>
            <a:off x="310551" y="501650"/>
            <a:ext cx="11262613" cy="5675313"/>
          </a:xfrm>
        </p:spPr>
        <p:txBody>
          <a:bodyPr>
            <a:normAutofit/>
          </a:bodyPr>
          <a:lstStyle/>
          <a:p>
            <a:pPr marL="0" indent="0">
              <a:buNone/>
            </a:pPr>
            <a:r>
              <a:rPr lang="tr-TR" sz="1600" dirty="0"/>
              <a:t>3-) </a:t>
            </a:r>
            <a:r>
              <a:rPr lang="en-US" sz="1600" dirty="0"/>
              <a:t> The impact of earthquake magnitude: How does the magnitude of an earthquake affect the seismic risk for a town? Are there certain towns that are more vulnerable to large earthquakes?        </a:t>
            </a:r>
          </a:p>
          <a:p>
            <a:pPr marL="0" indent="0">
              <a:buNone/>
            </a:pPr>
            <a:r>
              <a:rPr lang="en-US" sz="1600" dirty="0"/>
              <a:t>The magnitude of an earthquake can significantly affect the seismic risk for a town. Larger earthquakes can cause more damage and casualties, especially if the buildings are not constructed to withstand the seismic forces. Certain towns in Turkey are more vulnerable to large earthquakes due to their proximity to active fault lines, such as the towns located along the North and East Fault Zones.</a:t>
            </a:r>
            <a:endParaRPr lang="tr-TR" sz="1600" dirty="0"/>
          </a:p>
          <a:p>
            <a:pPr marL="0" indent="0">
              <a:buNone/>
            </a:pPr>
            <a:endParaRPr lang="tr-TR" sz="1600" dirty="0"/>
          </a:p>
          <a:p>
            <a:pPr marL="0" indent="0">
              <a:buNone/>
            </a:pPr>
            <a:r>
              <a:rPr lang="tr-TR" sz="1600" dirty="0"/>
              <a:t>📌 Çan - Çanakkale</a:t>
            </a:r>
          </a:p>
          <a:p>
            <a:pPr marL="0" indent="0">
              <a:buNone/>
            </a:pPr>
            <a:r>
              <a:rPr lang="tr-TR" sz="1600" dirty="0"/>
              <a:t>📌 Yeşilova - Burdur</a:t>
            </a:r>
          </a:p>
          <a:p>
            <a:pPr marL="0" indent="0">
              <a:buNone/>
            </a:pPr>
            <a:r>
              <a:rPr lang="tr-TR" sz="1600" dirty="0"/>
              <a:t>📌 Gediz - Kütahya</a:t>
            </a:r>
          </a:p>
          <a:p>
            <a:pPr marL="0" indent="0">
              <a:buNone/>
            </a:pPr>
            <a:r>
              <a:rPr lang="tr-TR" sz="1600" dirty="0"/>
              <a:t>📌 Doğanşehir - Malatya</a:t>
            </a:r>
          </a:p>
          <a:p>
            <a:pPr marL="0" indent="0">
              <a:buNone/>
            </a:pPr>
            <a:r>
              <a:rPr lang="tr-TR" sz="1600" dirty="0"/>
              <a:t>📌 Orta - Tokat</a:t>
            </a:r>
          </a:p>
          <a:p>
            <a:pPr marL="0" indent="0">
              <a:buNone/>
            </a:pPr>
            <a:r>
              <a:rPr lang="tr-TR" sz="1600" dirty="0"/>
              <a:t>📌 Pütürge - Malatya</a:t>
            </a:r>
          </a:p>
          <a:p>
            <a:pPr marL="0" indent="0">
              <a:buNone/>
            </a:pPr>
            <a:r>
              <a:rPr lang="tr-TR" sz="1600" dirty="0"/>
              <a:t>📌 Çat - Erzurum</a:t>
            </a:r>
          </a:p>
          <a:p>
            <a:pPr marL="0" indent="0">
              <a:buNone/>
            </a:pPr>
            <a:r>
              <a:rPr lang="tr-TR" sz="1600" dirty="0"/>
              <a:t>📌 Karlıova - Bingöl</a:t>
            </a:r>
          </a:p>
          <a:p>
            <a:pPr marL="0" indent="0">
              <a:buNone/>
            </a:pPr>
            <a:r>
              <a:rPr lang="tr-TR" sz="1600" dirty="0"/>
              <a:t>📌 Akyazı - Sakarya</a:t>
            </a:r>
          </a:p>
          <a:p>
            <a:pPr marL="0" indent="0">
              <a:buNone/>
            </a:pPr>
            <a:r>
              <a:rPr lang="tr-TR" sz="1600" dirty="0"/>
              <a:t>📌 Kaş - Antalya</a:t>
            </a:r>
          </a:p>
        </p:txBody>
      </p:sp>
      <p:sp>
        <p:nvSpPr>
          <p:cNvPr id="4" name="Veri Yer Tutucusu 3">
            <a:extLst>
              <a:ext uri="{FF2B5EF4-FFF2-40B4-BE49-F238E27FC236}">
                <a16:creationId xmlns:a16="http://schemas.microsoft.com/office/drawing/2014/main" id="{BA04F91F-D9DF-F573-290F-66A17049D464}"/>
              </a:ext>
            </a:extLst>
          </p:cNvPr>
          <p:cNvSpPr>
            <a:spLocks noGrp="1"/>
          </p:cNvSpPr>
          <p:nvPr>
            <p:ph type="dt" sz="half" idx="10"/>
          </p:nvPr>
        </p:nvSpPr>
        <p:spPr>
          <a:xfrm>
            <a:off x="8382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E8C5E140-0046-A7C8-9101-F735D29635D0}"/>
              </a:ext>
            </a:extLst>
          </p:cNvPr>
          <p:cNvSpPr>
            <a:spLocks noGrp="1"/>
          </p:cNvSpPr>
          <p:nvPr>
            <p:ph type="ftr" sz="quarter" idx="11"/>
          </p:nvPr>
        </p:nvSpPr>
        <p:spPr>
          <a:xfrm>
            <a:off x="4038600" y="6356350"/>
            <a:ext cx="4114800" cy="365125"/>
          </a:xfrm>
        </p:spPr>
        <p:txBody>
          <a:bodyPr>
            <a:normAutofit/>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A3043E16-1C21-E8FD-6FF0-FDDDE54EBF70}"/>
              </a:ext>
            </a:extLst>
          </p:cNvPr>
          <p:cNvSpPr>
            <a:spLocks noGrp="1"/>
          </p:cNvSpPr>
          <p:nvPr>
            <p:ph type="sldNum" sz="quarter" idx="12"/>
          </p:nvPr>
        </p:nvSpPr>
        <p:spPr>
          <a:xfrm>
            <a:off x="8610600" y="6356350"/>
            <a:ext cx="2743200" cy="365125"/>
          </a:xfrm>
        </p:spPr>
        <p:txBody>
          <a:bodyPr>
            <a:normAutofit/>
          </a:bodyPr>
          <a:lstStyle/>
          <a:p>
            <a:pPr rtl="0">
              <a:spcAft>
                <a:spcPts val="600"/>
              </a:spcAft>
              <a:defRPr/>
            </a:pPr>
            <a:fld id="{D76B855D-E9CC-4FF8-AD85-6CDC7B89A0DE}" type="slidenum">
              <a:rPr lang="tr-TR" noProof="0" smtClean="0">
                <a:solidFill>
                  <a:srgbClr val="FFFFFF"/>
                </a:solidFill>
              </a:rPr>
              <a:pPr rtl="0">
                <a:spcAft>
                  <a:spcPts val="600"/>
                </a:spcAft>
                <a:defRPr/>
              </a:pPr>
              <a:t>30</a:t>
            </a:fld>
            <a:endParaRPr lang="tr-TR" noProof="0">
              <a:solidFill>
                <a:srgbClr val="FFFFFF"/>
              </a:solidFill>
            </a:endParaRPr>
          </a:p>
        </p:txBody>
      </p:sp>
      <p:pic>
        <p:nvPicPr>
          <p:cNvPr id="7" name="Resim 6" descr="çizelge, harita içeren bir resim&#10;&#10;Açıklama otomatik olarak oluşturuldu">
            <a:extLst>
              <a:ext uri="{FF2B5EF4-FFF2-40B4-BE49-F238E27FC236}">
                <a16:creationId xmlns:a16="http://schemas.microsoft.com/office/drawing/2014/main" id="{F8E6054D-206C-61A3-3481-962C87482B03}"/>
              </a:ext>
            </a:extLst>
          </p:cNvPr>
          <p:cNvPicPr>
            <a:picLocks noChangeAspect="1"/>
          </p:cNvPicPr>
          <p:nvPr/>
        </p:nvPicPr>
        <p:blipFill>
          <a:blip r:embed="rId2"/>
          <a:stretch>
            <a:fillRect/>
          </a:stretch>
        </p:blipFill>
        <p:spPr>
          <a:xfrm>
            <a:off x="2975676" y="2395546"/>
            <a:ext cx="8237270" cy="39608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19413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DE64C24-F9A1-D7F0-29B5-E5E62BEA9106}"/>
              </a:ext>
            </a:extLst>
          </p:cNvPr>
          <p:cNvSpPr>
            <a:spLocks noGrp="1"/>
          </p:cNvSpPr>
          <p:nvPr>
            <p:ph idx="1"/>
          </p:nvPr>
        </p:nvSpPr>
        <p:spPr>
          <a:xfrm>
            <a:off x="838200" y="957532"/>
            <a:ext cx="10515600" cy="5219431"/>
          </a:xfrm>
        </p:spPr>
        <p:txBody>
          <a:bodyPr>
            <a:normAutofit fontScale="92500" lnSpcReduction="10000"/>
          </a:bodyPr>
          <a:lstStyle/>
          <a:p>
            <a:pPr marL="0" indent="0">
              <a:buNone/>
            </a:pPr>
            <a:r>
              <a:rPr lang="tr-TR" dirty="0"/>
              <a:t>4-) </a:t>
            </a:r>
            <a:r>
              <a:rPr lang="en-US" dirty="0"/>
              <a:t>The effectiveness of earthquake preparedness and response measures: What are the existing earthquake preparedness and response measures in Turkey? How effective are these measures in reducing the impact of seismic events?     </a:t>
            </a:r>
            <a:endParaRPr lang="tr-TR" dirty="0"/>
          </a:p>
          <a:p>
            <a:pPr marL="0" indent="0">
              <a:buNone/>
            </a:pPr>
            <a:endParaRPr lang="en-US" dirty="0"/>
          </a:p>
          <a:p>
            <a:r>
              <a:rPr lang="en-US" dirty="0"/>
              <a:t>Turkey has implemented several earthquake preparedness and response measures, including seismic hazard mapping, earthquake drills (</a:t>
            </a:r>
            <a:r>
              <a:rPr lang="en-US" dirty="0" err="1"/>
              <a:t>tatbikat</a:t>
            </a:r>
            <a:r>
              <a:rPr lang="en-US" dirty="0"/>
              <a:t>), and emergency response plans. However, the effectiveness of these measures in reducing the impact of seismic events depends on their implementation and enforcement. There have been instances of inadequate building codes and construction standards, as well as insufficient emergency response measures, which have led to increased damage and casualties during earthquakes. Therefore, there is a need for continuous improvement and updating of earthquake preparedness and response measures to reduce the impact of seismic events in Turkey.</a:t>
            </a:r>
            <a:endParaRPr lang="tr-TR" dirty="0"/>
          </a:p>
        </p:txBody>
      </p:sp>
      <p:sp>
        <p:nvSpPr>
          <p:cNvPr id="4" name="Veri Yer Tutucusu 3">
            <a:extLst>
              <a:ext uri="{FF2B5EF4-FFF2-40B4-BE49-F238E27FC236}">
                <a16:creationId xmlns:a16="http://schemas.microsoft.com/office/drawing/2014/main" id="{D45E9152-D1E6-11B6-C2F6-3B9F2C25E498}"/>
              </a:ext>
            </a:extLst>
          </p:cNvPr>
          <p:cNvSpPr>
            <a:spLocks noGrp="1"/>
          </p:cNvSpPr>
          <p:nvPr>
            <p:ph type="dt" sz="half" idx="10"/>
          </p:nvPr>
        </p:nvSpPr>
        <p:spPr/>
        <p:txBody>
          <a:bodyPr/>
          <a:lstStyle/>
          <a:p>
            <a:pPr marL="0" marR="0" lvl="0" indent="0" defTabSz="914400" rtl="0" eaLnBrk="1" fontAlgn="auto" latinLnBrk="0" hangingPunct="1">
              <a:spcBef>
                <a:spcPts val="0"/>
              </a:spcBef>
              <a:spcAft>
                <a:spcPts val="600"/>
              </a:spcAft>
              <a:buClrTx/>
              <a:buSzTx/>
              <a:buFontTx/>
              <a:buNone/>
              <a:tabLst/>
              <a:defRPr/>
            </a:pPr>
            <a:r>
              <a:rPr lang="tr-TR" b="0" i="0" u="none" strike="noStrike" kern="1200" cap="none" spc="0" normalizeH="0" dirty="0">
                <a:ln>
                  <a:noFill/>
                </a:ln>
                <a:solidFill>
                  <a:srgbClr val="FFFFFF"/>
                </a:solidFill>
                <a:effectLst/>
                <a:uLnTx/>
                <a:uFillTx/>
                <a:latin typeface="Calibri" panose="020F0502020204030204"/>
                <a:ea typeface="+mn-ea"/>
                <a:cs typeface="+mn-cs"/>
              </a:rPr>
              <a:t>01.04.2023</a:t>
            </a:r>
          </a:p>
        </p:txBody>
      </p:sp>
      <p:sp>
        <p:nvSpPr>
          <p:cNvPr id="5" name="Alt Bilgi Yer Tutucusu 4">
            <a:extLst>
              <a:ext uri="{FF2B5EF4-FFF2-40B4-BE49-F238E27FC236}">
                <a16:creationId xmlns:a16="http://schemas.microsoft.com/office/drawing/2014/main" id="{DA5363D3-B7D7-A5C9-975A-A92D7F3F0636}"/>
              </a:ext>
            </a:extLst>
          </p:cNvPr>
          <p:cNvSpPr>
            <a:spLocks noGrp="1"/>
          </p:cNvSpPr>
          <p:nvPr>
            <p:ph type="ftr" sz="quarter" idx="11"/>
          </p:nvPr>
        </p:nvSpPr>
        <p:spPr/>
        <p:txBody>
          <a:bodyPr/>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ABAFBB8D-F2A4-D38B-31AD-EB433DC6D942}"/>
              </a:ext>
            </a:extLst>
          </p:cNvPr>
          <p:cNvSpPr>
            <a:spLocks noGrp="1"/>
          </p:cNvSpPr>
          <p:nvPr>
            <p:ph type="sldNum" sz="quarter" idx="12"/>
          </p:nvPr>
        </p:nvSpPr>
        <p:spPr/>
        <p:txBody>
          <a:bodyPr/>
          <a:lstStyle/>
          <a:p>
            <a:pPr rtl="0">
              <a:defRPr/>
            </a:pPr>
            <a:fld id="{D76B855D-E9CC-4FF8-AD85-6CDC7B89A0DE}" type="slidenum">
              <a:rPr lang="tr-TR" noProof="0" smtClean="0">
                <a:solidFill>
                  <a:prstClr val="black">
                    <a:tint val="75000"/>
                  </a:prstClr>
                </a:solidFill>
              </a:rPr>
              <a:pPr rtl="0">
                <a:defRPr/>
              </a:pPr>
              <a:t>31</a:t>
            </a:fld>
            <a:endParaRPr lang="tr-TR" noProof="0">
              <a:solidFill>
                <a:prstClr val="black">
                  <a:tint val="75000"/>
                </a:prstClr>
              </a:solidFill>
            </a:endParaRPr>
          </a:p>
        </p:txBody>
      </p:sp>
    </p:spTree>
    <p:extLst>
      <p:ext uri="{BB962C8B-B14F-4D97-AF65-F5344CB8AC3E}">
        <p14:creationId xmlns:p14="http://schemas.microsoft.com/office/powerpoint/2010/main" val="3331571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tr-TR" dirty="0"/>
              <a:t>Q &amp; A</a:t>
            </a:r>
            <a:br>
              <a:rPr lang="tr-TR" dirty="0"/>
            </a:br>
            <a:br>
              <a:rPr lang="tr-TR" dirty="0"/>
            </a:br>
            <a:r>
              <a:rPr lang="tr-TR" dirty="0" err="1"/>
              <a:t>Thank</a:t>
            </a:r>
            <a:r>
              <a:rPr lang="tr-TR" dirty="0"/>
              <a:t> </a:t>
            </a:r>
            <a:r>
              <a:rPr lang="tr-TR" dirty="0" err="1"/>
              <a:t>you</a:t>
            </a:r>
            <a:endParaRPr lang="tr-TR" dirty="0"/>
          </a:p>
        </p:txBody>
      </p:sp>
      <p:sp>
        <p:nvSpPr>
          <p:cNvPr id="4" name="Tarih Yer Tutucusu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tr-TR" dirty="0"/>
              <a:t>01.04.2023</a:t>
            </a:r>
          </a:p>
        </p:txBody>
      </p:sp>
      <p:sp>
        <p:nvSpPr>
          <p:cNvPr id="5" name="Alt Bilgi Yer Tutucusu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tr-TR" dirty="0" err="1"/>
              <a:t>Earthquakes</a:t>
            </a:r>
            <a:r>
              <a:rPr lang="tr-TR" dirty="0"/>
              <a:t> in </a:t>
            </a:r>
            <a:r>
              <a:rPr lang="tr-TR" dirty="0" err="1"/>
              <a:t>Turkey</a:t>
            </a:r>
            <a:endParaRPr lang="tr-TR" dirty="0"/>
          </a:p>
        </p:txBody>
      </p:sp>
      <p:sp>
        <p:nvSpPr>
          <p:cNvPr id="6" name="Slayt Numarası Yer Tutucusu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tr-TR" smtClean="0"/>
              <a:pPr lvl="0" rtl="0"/>
              <a:t>32</a:t>
            </a:fld>
            <a:endParaRPr lang="tr-TR"/>
          </a:p>
        </p:txBody>
      </p:sp>
      <p:sp>
        <p:nvSpPr>
          <p:cNvPr id="3" name="İçerik Yer Tutucusu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tr-TR" dirty="0"/>
              <a:t>Başak Dilara Çevik</a:t>
            </a:r>
          </a:p>
          <a:p>
            <a:pPr rtl="0">
              <a:spcBef>
                <a:spcPts val="3000"/>
              </a:spcBef>
            </a:pPr>
            <a:r>
              <a:rPr lang="tr-TR" sz="1800" dirty="0"/>
              <a:t>basakdilaracevik@hotmail.com</a:t>
            </a:r>
          </a:p>
          <a:p>
            <a:pPr rtl="0">
              <a:spcBef>
                <a:spcPts val="3000"/>
              </a:spcBef>
            </a:pPr>
            <a:r>
              <a:rPr lang="tr-TR" sz="1800" dirty="0"/>
              <a:t>https://www.badice.com.tr/</a:t>
            </a:r>
            <a:endParaRPr lang="tr-TR" dirty="0"/>
          </a:p>
        </p:txBody>
      </p:sp>
    </p:spTree>
    <p:extLst>
      <p:ext uri="{BB962C8B-B14F-4D97-AF65-F5344CB8AC3E}">
        <p14:creationId xmlns:p14="http://schemas.microsoft.com/office/powerpoint/2010/main" val="96225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Yer Tutucusu 10" descr="diyagram içeren bir resim&#10;&#10;Açıklama otomatik olarak oluşturuldu">
            <a:extLst>
              <a:ext uri="{FF2B5EF4-FFF2-40B4-BE49-F238E27FC236}">
                <a16:creationId xmlns:a16="http://schemas.microsoft.com/office/drawing/2014/main" id="{EA094A7C-C040-7E81-12A7-152215F7284C}"/>
              </a:ext>
            </a:extLst>
          </p:cNvPr>
          <p:cNvPicPr>
            <a:picLocks noGrp="1" noChangeAspect="1"/>
          </p:cNvPicPr>
          <p:nvPr>
            <p:ph type="pic" sz="quarter" idx="13"/>
          </p:nvPr>
        </p:nvPicPr>
        <p:blipFill rotWithShape="1">
          <a:blip r:embed="rId3"/>
          <a:srcRect t="10828" b="14121"/>
          <a:stretch/>
        </p:blipFill>
        <p:spPr>
          <a:xfrm>
            <a:off x="2522356" y="10"/>
            <a:ext cx="9669642" cy="6857990"/>
          </a:xfrm>
          <a:prstGeom prst="rect">
            <a:avLst/>
          </a:prstGeom>
        </p:spPr>
      </p:pic>
      <p:sp>
        <p:nvSpPr>
          <p:cNvPr id="45"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Başlık 3">
            <a:extLst>
              <a:ext uri="{FF2B5EF4-FFF2-40B4-BE49-F238E27FC236}">
                <a16:creationId xmlns:a16="http://schemas.microsoft.com/office/drawing/2014/main" id="{7B290457-2071-4F7C-9327-CE85A282B4D5}"/>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marL="0" indent="0" algn="ctr"/>
            <a:r>
              <a:rPr lang="en-US" sz="4000" b="0" i="0" dirty="0">
                <a:effectLst/>
              </a:rPr>
              <a:t>Earthquake Risk in Turkey</a:t>
            </a:r>
            <a:endParaRPr lang="en-US" sz="4000" dirty="0"/>
          </a:p>
        </p:txBody>
      </p:sp>
      <p:sp>
        <p:nvSpPr>
          <p:cNvPr id="5" name="İçerik Yer Tutucusu 4">
            <a:extLst>
              <a:ext uri="{FF2B5EF4-FFF2-40B4-BE49-F238E27FC236}">
                <a16:creationId xmlns:a16="http://schemas.microsoft.com/office/drawing/2014/main" id="{B67B1E24-2840-4BB0-AE5A-2320A01CB80F}"/>
              </a:ext>
            </a:extLst>
          </p:cNvPr>
          <p:cNvSpPr>
            <a:spLocks noGrp="1"/>
          </p:cNvSpPr>
          <p:nvPr>
            <p:ph idx="1"/>
          </p:nvPr>
        </p:nvSpPr>
        <p:spPr>
          <a:xfrm>
            <a:off x="83820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b="0" i="0">
                <a:effectLst/>
              </a:rPr>
              <a:t>Earthquake risk in Turkey is a serious concern due to the country's location on the Mediterranean and Eurasian tectonic plates, which causes frequent seismic activity. This data science project aims to identify the towns in Turkey that are most at risk based on their population and the frequency of earthquakes in the region.</a:t>
            </a:r>
            <a:endParaRPr lang="en-US" sz="2000"/>
          </a:p>
        </p:txBody>
      </p:sp>
      <p:sp>
        <p:nvSpPr>
          <p:cNvPr id="14" name="Tarih Yer Tutucusu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a:solidFill>
                  <a:prstClr val="black">
                    <a:tint val="75000"/>
                  </a:prstClr>
                </a:solidFill>
                <a:latin typeface="Calibri" panose="020F0502020204030204"/>
              </a:rPr>
              <a:t>01.04.2023</a:t>
            </a:r>
          </a:p>
        </p:txBody>
      </p:sp>
      <p:sp>
        <p:nvSpPr>
          <p:cNvPr id="15" name="Alt Bilgi Yer Tutucusu 14">
            <a:extLst>
              <a:ext uri="{FF2B5EF4-FFF2-40B4-BE49-F238E27FC236}">
                <a16:creationId xmlns:a16="http://schemas.microsoft.com/office/drawing/2014/main" id="{96B342A5-1683-4650-BB07-B98D8B23C1F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Earthquakes in Turkey</a:t>
            </a:r>
          </a:p>
        </p:txBody>
      </p:sp>
      <p:sp>
        <p:nvSpPr>
          <p:cNvPr id="16" name="Slayt Numarası Yer Tutucusu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270943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7B290457-2071-4F7C-9327-CE85A282B4D5}"/>
              </a:ext>
            </a:extLst>
          </p:cNvPr>
          <p:cNvSpPr>
            <a:spLocks noGrp="1"/>
          </p:cNvSpPr>
          <p:nvPr>
            <p:ph type="title"/>
          </p:nvPr>
        </p:nvSpPr>
        <p:spPr>
          <a:xfrm>
            <a:off x="7320466" y="609600"/>
            <a:ext cx="4140014" cy="1330839"/>
          </a:xfrm>
        </p:spPr>
        <p:txBody>
          <a:bodyPr vert="horz" lIns="91440" tIns="45720" rIns="91440" bIns="45720" rtlCol="0" anchor="ctr">
            <a:normAutofit/>
          </a:bodyPr>
          <a:lstStyle/>
          <a:p>
            <a:pPr marL="0" indent="0" algn="ctr"/>
            <a:r>
              <a:rPr lang="en-US" b="0" i="0" dirty="0">
                <a:effectLst/>
              </a:rPr>
              <a:t>Data Sources and Collection</a:t>
            </a:r>
          </a:p>
        </p:txBody>
      </p:sp>
      <p:pic>
        <p:nvPicPr>
          <p:cNvPr id="7" name="Resim Yer Tutucusu 6" descr="metin, kişi, şahıs, iç mekan, dizüstü içeren bir resim&#10;&#10;Açıklama otomatik olarak oluşturuldu">
            <a:extLst>
              <a:ext uri="{FF2B5EF4-FFF2-40B4-BE49-F238E27FC236}">
                <a16:creationId xmlns:a16="http://schemas.microsoft.com/office/drawing/2014/main" id="{ECC25301-448D-408A-5E46-CEE9764C1879}"/>
              </a:ext>
            </a:extLst>
          </p:cNvPr>
          <p:cNvPicPr>
            <a:picLocks noGrp="1" noChangeAspect="1"/>
          </p:cNvPicPr>
          <p:nvPr>
            <p:ph type="pic" sz="quarter" idx="14"/>
          </p:nvPr>
        </p:nvPicPr>
        <p:blipFill rotWithShape="1">
          <a:blip r:embed="rId3"/>
          <a:srcRect l="16412" r="16411"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İçerik Yer Tutucusu 4">
            <a:extLst>
              <a:ext uri="{FF2B5EF4-FFF2-40B4-BE49-F238E27FC236}">
                <a16:creationId xmlns:a16="http://schemas.microsoft.com/office/drawing/2014/main" id="{B67B1E24-2840-4BB0-AE5A-2320A01CB80F}"/>
              </a:ext>
            </a:extLst>
          </p:cNvPr>
          <p:cNvSpPr>
            <a:spLocks noGrp="1"/>
          </p:cNvSpPr>
          <p:nvPr>
            <p:ph idx="1"/>
          </p:nvPr>
        </p:nvSpPr>
        <p:spPr>
          <a:xfrm>
            <a:off x="7320465" y="2194102"/>
            <a:ext cx="4140013" cy="3908586"/>
          </a:xfrm>
        </p:spPr>
        <p:txBody>
          <a:bodyPr vert="horz" lIns="91440" tIns="45720" rIns="91440" bIns="45720" rtlCol="0">
            <a:normAutofit/>
          </a:bodyPr>
          <a:lstStyle/>
          <a:p>
            <a:pPr indent="-228600">
              <a:buFont typeface="Arial" panose="020B0604020202020204" pitchFamily="34" charset="0"/>
              <a:buChar char="•"/>
            </a:pPr>
            <a:r>
              <a:rPr lang="en-US" sz="1900" b="0" i="0">
                <a:effectLst/>
              </a:rPr>
              <a:t>This data science project collects earthquake data from the United States Geological Survey (USGS) database, which maintains records of all earthquakes worldwide with a magnitude of 2.5 or higher since 1903, including those in Turkey. The project also utilizes population data for each town in Turkey from the Turkish Statistical Institute (TÜİK). The earthquake and population data were collected, cleaned, and preprocessed to create a dataset that could be used for analysis.</a:t>
            </a:r>
            <a:endParaRPr lang="en-US" sz="1900"/>
          </a:p>
        </p:txBody>
      </p:sp>
      <p:sp>
        <p:nvSpPr>
          <p:cNvPr id="14" name="Tarih Yer Tutucusu 13">
            <a:extLst>
              <a:ext uri="{FF2B5EF4-FFF2-40B4-BE49-F238E27FC236}">
                <a16:creationId xmlns:a16="http://schemas.microsoft.com/office/drawing/2014/main" id="{A01CAB10-68AF-4904-BD59-D332B297A10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000">
                <a:solidFill>
                  <a:srgbClr val="FFFFFF"/>
                </a:solidFill>
                <a:latin typeface="Calibri" panose="020F0502020204030204"/>
              </a:rPr>
              <a:t>01.04.2023</a:t>
            </a:r>
          </a:p>
        </p:txBody>
      </p:sp>
      <p:sp>
        <p:nvSpPr>
          <p:cNvPr id="15" name="Alt Bilgi Yer Tutucusu 14">
            <a:extLst>
              <a:ext uri="{FF2B5EF4-FFF2-40B4-BE49-F238E27FC236}">
                <a16:creationId xmlns:a16="http://schemas.microsoft.com/office/drawing/2014/main" id="{96B342A5-1683-4650-BB07-B98D8B23C1FC}"/>
              </a:ext>
            </a:extLst>
          </p:cNvPr>
          <p:cNvSpPr>
            <a:spLocks noGrp="1"/>
          </p:cNvSpPr>
          <p:nvPr>
            <p:ph type="ftr" sz="quarter" idx="11"/>
          </p:nvPr>
        </p:nvSpPr>
        <p:spPr>
          <a:xfrm>
            <a:off x="2378435" y="6378574"/>
            <a:ext cx="4114800" cy="365125"/>
          </a:xfrm>
        </p:spPr>
        <p:txBody>
          <a:bodyPr vert="horz" lIns="91440" tIns="45720" rIns="91440" bIns="45720" rtlCol="0" anchor="ctr">
            <a:normAutofit/>
          </a:bodyPr>
          <a:lstStyle/>
          <a:p>
            <a:pPr>
              <a:spcAft>
                <a:spcPts val="600"/>
              </a:spcAft>
              <a:defRPr/>
            </a:pPr>
            <a:r>
              <a:rPr lang="en-US" sz="1000" kern="1200" dirty="0">
                <a:solidFill>
                  <a:srgbClr val="FFFFFF"/>
                </a:solidFill>
                <a:latin typeface="Calibri" panose="020F0502020204030204"/>
                <a:ea typeface="+mn-ea"/>
                <a:cs typeface="+mn-cs"/>
              </a:rPr>
              <a:t>Earthquakes in Turkey</a:t>
            </a:r>
          </a:p>
        </p:txBody>
      </p:sp>
      <p:sp>
        <p:nvSpPr>
          <p:cNvPr id="16" name="Slayt Numarası Yer Tutucusu 15">
            <a:extLst>
              <a:ext uri="{FF2B5EF4-FFF2-40B4-BE49-F238E27FC236}">
                <a16:creationId xmlns:a16="http://schemas.microsoft.com/office/drawing/2014/main" id="{46EEA4F1-5FA3-4EBF-97F1-DF392077DB7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z="1000">
                <a:solidFill>
                  <a:schemeClr val="tx1">
                    <a:lumMod val="50000"/>
                    <a:lumOff val="50000"/>
                  </a:schemeClr>
                </a:solidFill>
                <a:latin typeface="Calibri" panose="020F0502020204030204"/>
              </a:rPr>
              <a:pPr>
                <a:spcAft>
                  <a:spcPts val="600"/>
                </a:spcAft>
                <a:defRPr/>
              </a:pPr>
              <a:t>5</a:t>
            </a:fld>
            <a:endParaRPr lang="en-US" sz="10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61899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Resim Yer Tutucusu 7" descr="dart içeren bir resim&#10;&#10;Açıklama otomatik olarak oluşturuldu">
            <a:extLst>
              <a:ext uri="{FF2B5EF4-FFF2-40B4-BE49-F238E27FC236}">
                <a16:creationId xmlns:a16="http://schemas.microsoft.com/office/drawing/2014/main" id="{DE847F5E-21F9-7D3D-9922-E6B500ED9E34}"/>
              </a:ext>
            </a:extLst>
          </p:cNvPr>
          <p:cNvPicPr>
            <a:picLocks noGrp="1" noChangeAspect="1"/>
          </p:cNvPicPr>
          <p:nvPr>
            <p:ph type="pic" sz="quarter" idx="14"/>
          </p:nvPr>
        </p:nvPicPr>
        <p:blipFill rotWithShape="1">
          <a:blip r:embed="rId3"/>
          <a:srcRect t="4924"/>
          <a:stretch/>
        </p:blipFill>
        <p:spPr>
          <a:xfrm>
            <a:off x="20" y="10"/>
            <a:ext cx="5409897" cy="6857990"/>
          </a:xfrm>
          <a:prstGeom prst="rect">
            <a:avLst/>
          </a:prstGeom>
        </p:spPr>
      </p:pic>
      <p:sp>
        <p:nvSpPr>
          <p:cNvPr id="34" name="Rectangle 29">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801" cy="6857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565" y="685800"/>
            <a:ext cx="5409636"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7B290457-2071-4F7C-9327-CE85A282B4D5}"/>
              </a:ext>
            </a:extLst>
          </p:cNvPr>
          <p:cNvSpPr>
            <a:spLocks noGrp="1"/>
          </p:cNvSpPr>
          <p:nvPr>
            <p:ph type="title"/>
          </p:nvPr>
        </p:nvSpPr>
        <p:spPr>
          <a:xfrm>
            <a:off x="6746000" y="1253266"/>
            <a:ext cx="4110197" cy="907199"/>
          </a:xfrm>
        </p:spPr>
        <p:txBody>
          <a:bodyPr vert="horz" lIns="91440" tIns="45720" rIns="91440" bIns="45720" rtlCol="0" anchor="b">
            <a:normAutofit/>
          </a:bodyPr>
          <a:lstStyle/>
          <a:p>
            <a:pPr marL="0" indent="0" algn="ctr"/>
            <a:r>
              <a:rPr lang="en-US" sz="3200" b="0" i="0">
                <a:solidFill>
                  <a:schemeClr val="tx1">
                    <a:lumMod val="65000"/>
                    <a:lumOff val="35000"/>
                  </a:schemeClr>
                </a:solidFill>
                <a:effectLst/>
              </a:rPr>
              <a:t>Project Goal</a:t>
            </a:r>
          </a:p>
        </p:txBody>
      </p:sp>
      <p:sp>
        <p:nvSpPr>
          <p:cNvPr id="15" name="Alt Bilgi Yer Tutucusu 14">
            <a:extLst>
              <a:ext uri="{FF2B5EF4-FFF2-40B4-BE49-F238E27FC236}">
                <a16:creationId xmlns:a16="http://schemas.microsoft.com/office/drawing/2014/main" id="{96B342A5-1683-4650-BB07-B98D8B23C1FC}"/>
              </a:ext>
            </a:extLst>
          </p:cNvPr>
          <p:cNvSpPr>
            <a:spLocks noGrp="1"/>
          </p:cNvSpPr>
          <p:nvPr>
            <p:ph type="ftr" sz="quarter" idx="11"/>
          </p:nvPr>
        </p:nvSpPr>
        <p:spPr>
          <a:xfrm rot="16200000">
            <a:off x="-1700784" y="3246120"/>
            <a:ext cx="4114800" cy="365125"/>
          </a:xfrm>
        </p:spPr>
        <p:txBody>
          <a:bodyPr vert="horz" lIns="91440" tIns="45720" rIns="91440" bIns="45720" rtlCol="0" anchor="ctr">
            <a:normAutofit/>
          </a:bodyPr>
          <a:lstStyle/>
          <a:p>
            <a:pPr>
              <a:spcAft>
                <a:spcPts val="600"/>
              </a:spcAft>
              <a:defRPr/>
            </a:pPr>
            <a:r>
              <a:rPr lang="en-US" sz="700" kern="1200">
                <a:solidFill>
                  <a:srgbClr val="FFFFFF"/>
                </a:solidFill>
                <a:latin typeface="Calibri" panose="020F0502020204030204"/>
                <a:ea typeface="+mn-ea"/>
                <a:cs typeface="+mn-cs"/>
              </a:rPr>
              <a:t>Earthquakes in Turkey</a:t>
            </a:r>
          </a:p>
        </p:txBody>
      </p:sp>
      <p:sp>
        <p:nvSpPr>
          <p:cNvPr id="5" name="İçerik Yer Tutucusu 4">
            <a:extLst>
              <a:ext uri="{FF2B5EF4-FFF2-40B4-BE49-F238E27FC236}">
                <a16:creationId xmlns:a16="http://schemas.microsoft.com/office/drawing/2014/main" id="{B67B1E24-2840-4BB0-AE5A-2320A01CB80F}"/>
              </a:ext>
            </a:extLst>
          </p:cNvPr>
          <p:cNvSpPr>
            <a:spLocks noGrp="1"/>
          </p:cNvSpPr>
          <p:nvPr>
            <p:ph idx="1"/>
          </p:nvPr>
        </p:nvSpPr>
        <p:spPr>
          <a:xfrm>
            <a:off x="6746001" y="2458095"/>
            <a:ext cx="4110198" cy="3075480"/>
          </a:xfrm>
        </p:spPr>
        <p:txBody>
          <a:bodyPr vert="horz" lIns="91440" tIns="45720" rIns="91440" bIns="45720" rtlCol="0" anchor="t">
            <a:normAutofit/>
          </a:bodyPr>
          <a:lstStyle/>
          <a:p>
            <a:pPr indent="-228600">
              <a:buFont typeface="Arial" panose="020B0604020202020204" pitchFamily="34" charset="0"/>
              <a:buChar char="•"/>
            </a:pPr>
            <a:r>
              <a:rPr lang="en-US" sz="1600" b="0" i="0" dirty="0">
                <a:solidFill>
                  <a:schemeClr val="tx1">
                    <a:lumMod val="65000"/>
                    <a:lumOff val="35000"/>
                  </a:schemeClr>
                </a:solidFill>
                <a:effectLst/>
              </a:rPr>
              <a:t>The main goal of this data science project is to provide insights into the earthquake risk in different parts of Turkey and identify the towns that are most vulnerable to seismic events. By analyzing earthquake and population data, the project aims to create a new metric that can help identify the areas that are most at risk. The results of this project can be used by government agencies responsible for disaster management and urban planning, as well as NGOs (Non-Governmental Organization) and researchers studying earthquake risk in Turkey.</a:t>
            </a:r>
            <a:endParaRPr lang="en-US" sz="1600" dirty="0">
              <a:solidFill>
                <a:schemeClr val="tx1">
                  <a:lumMod val="65000"/>
                  <a:lumOff val="35000"/>
                </a:schemeClr>
              </a:solidFill>
            </a:endParaRPr>
          </a:p>
        </p:txBody>
      </p:sp>
      <p:sp>
        <p:nvSpPr>
          <p:cNvPr id="14" name="Tarih Yer Tutucusu 13">
            <a:extLst>
              <a:ext uri="{FF2B5EF4-FFF2-40B4-BE49-F238E27FC236}">
                <a16:creationId xmlns:a16="http://schemas.microsoft.com/office/drawing/2014/main" id="{A01CAB10-68AF-4904-BD59-D332B297A10F}"/>
              </a:ext>
            </a:extLst>
          </p:cNvPr>
          <p:cNvSpPr>
            <a:spLocks noGrp="1"/>
          </p:cNvSpPr>
          <p:nvPr>
            <p:ph type="dt" sz="half" idx="10"/>
          </p:nvPr>
        </p:nvSpPr>
        <p:spPr>
          <a:xfrm rot="5400000">
            <a:off x="9114861" y="3246437"/>
            <a:ext cx="5486398" cy="365125"/>
          </a:xfrm>
        </p:spPr>
        <p:txBody>
          <a:bodyPr vert="horz" lIns="91440" tIns="45720" rIns="91440" bIns="45720" rtlCol="0" anchor="ctr">
            <a:normAutofit/>
          </a:bodyPr>
          <a:lstStyle/>
          <a:p>
            <a:pPr algn="ctr">
              <a:spcAft>
                <a:spcPts val="600"/>
              </a:spcAft>
              <a:defRPr/>
            </a:pPr>
            <a:r>
              <a:rPr lang="en-US" sz="700">
                <a:solidFill>
                  <a:srgbClr val="595959"/>
                </a:solidFill>
                <a:latin typeface="Calibri" panose="020F0502020204030204"/>
              </a:rPr>
              <a:t>01.04.2023</a:t>
            </a:r>
          </a:p>
        </p:txBody>
      </p:sp>
      <p:sp>
        <p:nvSpPr>
          <p:cNvPr id="16" name="Slayt Numarası Yer Tutucusu 15">
            <a:extLst>
              <a:ext uri="{FF2B5EF4-FFF2-40B4-BE49-F238E27FC236}">
                <a16:creationId xmlns:a16="http://schemas.microsoft.com/office/drawing/2014/main" id="{46EEA4F1-5FA3-4EBF-97F1-DF392077DB76}"/>
              </a:ext>
            </a:extLst>
          </p:cNvPr>
          <p:cNvSpPr>
            <a:spLocks noGrp="1"/>
          </p:cNvSpPr>
          <p:nvPr>
            <p:ph type="sldNum" sz="quarter" idx="12"/>
          </p:nvPr>
        </p:nvSpPr>
        <p:spPr>
          <a:xfrm>
            <a:off x="9180576"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z="900">
                <a:solidFill>
                  <a:srgbClr val="595959"/>
                </a:solidFill>
                <a:latin typeface="Calibri" panose="020F0502020204030204"/>
              </a:rPr>
              <a:pPr>
                <a:spcAft>
                  <a:spcPts val="600"/>
                </a:spcAft>
                <a:defRPr/>
              </a:pPr>
              <a:t>6</a:t>
            </a:fld>
            <a:endParaRPr lang="en-US" sz="900">
              <a:solidFill>
                <a:srgbClr val="595959"/>
              </a:solidFill>
              <a:latin typeface="Calibri" panose="020F0502020204030204"/>
            </a:endParaRPr>
          </a:p>
        </p:txBody>
      </p:sp>
    </p:spTree>
    <p:extLst>
      <p:ext uri="{BB962C8B-B14F-4D97-AF65-F5344CB8AC3E}">
        <p14:creationId xmlns:p14="http://schemas.microsoft.com/office/powerpoint/2010/main" val="246460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Başlık 1">
            <a:extLst>
              <a:ext uri="{FF2B5EF4-FFF2-40B4-BE49-F238E27FC236}">
                <a16:creationId xmlns:a16="http://schemas.microsoft.com/office/drawing/2014/main" id="{E78514DD-3FC6-4AEF-9C9C-057CF64C8E2D}"/>
              </a:ext>
            </a:extLst>
          </p:cNvPr>
          <p:cNvSpPr>
            <a:spLocks noGrp="1"/>
          </p:cNvSpPr>
          <p:nvPr>
            <p:ph type="title"/>
          </p:nvPr>
        </p:nvSpPr>
        <p:spPr>
          <a:xfrm>
            <a:off x="1328468" y="1130059"/>
            <a:ext cx="9342407" cy="603849"/>
          </a:xfrm>
        </p:spPr>
        <p:txBody>
          <a:bodyPr rtlCol="0">
            <a:normAutofit/>
          </a:bodyPr>
          <a:lstStyle/>
          <a:p>
            <a:pPr algn="ctr" rtl="0"/>
            <a:r>
              <a:rPr lang="tr-TR" sz="2400" dirty="0" err="1"/>
              <a:t>Earthquakes</a:t>
            </a:r>
            <a:r>
              <a:rPr lang="tr-TR" sz="2400" dirty="0"/>
              <a:t> in </a:t>
            </a:r>
            <a:r>
              <a:rPr lang="tr-TR" sz="2400" dirty="0" err="1"/>
              <a:t>Turkey</a:t>
            </a:r>
            <a:r>
              <a:rPr lang="tr-TR" sz="2400" dirty="0"/>
              <a:t> (1903-2023)</a:t>
            </a:r>
          </a:p>
        </p:txBody>
      </p:sp>
      <p:sp>
        <p:nvSpPr>
          <p:cNvPr id="12" name="Tarih Yer Tutucusu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lvl="0" rtl="0"/>
            <a:r>
              <a:rPr lang="tr-TR" dirty="0"/>
              <a:t>01.04.2023</a:t>
            </a:r>
          </a:p>
        </p:txBody>
      </p:sp>
      <p:sp>
        <p:nvSpPr>
          <p:cNvPr id="13" name="Alt Bilgi Yer Tutucusu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lvl="0" rtl="0"/>
            <a:r>
              <a:rPr lang="tr-TR" dirty="0" err="1"/>
              <a:t>Earthquakes</a:t>
            </a:r>
            <a:r>
              <a:rPr lang="tr-TR" dirty="0"/>
              <a:t> in </a:t>
            </a:r>
            <a:r>
              <a:rPr lang="tr-TR" dirty="0" err="1"/>
              <a:t>Turkey</a:t>
            </a:r>
            <a:endParaRPr lang="tr-TR" dirty="0"/>
          </a:p>
        </p:txBody>
      </p:sp>
      <p:sp>
        <p:nvSpPr>
          <p:cNvPr id="14" name="Slayt Numarası Yer Tutucusu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tr-TR"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tr-TR"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pic>
        <p:nvPicPr>
          <p:cNvPr id="3" name="Resim 2">
            <a:extLst>
              <a:ext uri="{FF2B5EF4-FFF2-40B4-BE49-F238E27FC236}">
                <a16:creationId xmlns:a16="http://schemas.microsoft.com/office/drawing/2014/main" id="{620D87B2-5089-0762-D6B8-D4A8F1F70253}"/>
              </a:ext>
            </a:extLst>
          </p:cNvPr>
          <p:cNvPicPr>
            <a:picLocks noChangeAspect="1"/>
          </p:cNvPicPr>
          <p:nvPr/>
        </p:nvPicPr>
        <p:blipFill>
          <a:blip r:embed="rId3"/>
          <a:stretch>
            <a:fillRect/>
          </a:stretch>
        </p:blipFill>
        <p:spPr>
          <a:xfrm>
            <a:off x="0" y="2049220"/>
            <a:ext cx="12192000" cy="2759559"/>
          </a:xfrm>
          <a:prstGeom prst="rect">
            <a:avLst/>
          </a:prstGeom>
        </p:spPr>
      </p:pic>
      <p:sp>
        <p:nvSpPr>
          <p:cNvPr id="2" name="Başlık 3">
            <a:extLst>
              <a:ext uri="{FF2B5EF4-FFF2-40B4-BE49-F238E27FC236}">
                <a16:creationId xmlns:a16="http://schemas.microsoft.com/office/drawing/2014/main" id="{1121A445-07D8-64E5-82D8-04D10F97D17A}"/>
              </a:ext>
            </a:extLst>
          </p:cNvPr>
          <p:cNvSpPr txBox="1">
            <a:spLocks/>
          </p:cNvSpPr>
          <p:nvPr/>
        </p:nvSpPr>
        <p:spPr>
          <a:xfrm>
            <a:off x="838200" y="365125"/>
            <a:ext cx="9944819" cy="9892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4800" b="0" i="0" dirty="0">
                <a:effectLst/>
                <a:latin typeface="Söhne"/>
              </a:rPr>
              <a:t>Analysis </a:t>
            </a:r>
            <a:r>
              <a:rPr lang="tr-TR" sz="4800" b="0" i="0" dirty="0" err="1">
                <a:effectLst/>
                <a:latin typeface="Söhne"/>
              </a:rPr>
              <a:t>and</a:t>
            </a:r>
            <a:r>
              <a:rPr lang="tr-TR" sz="4800" b="0" i="0" dirty="0">
                <a:effectLst/>
                <a:latin typeface="Söhne"/>
              </a:rPr>
              <a:t> </a:t>
            </a:r>
            <a:r>
              <a:rPr lang="tr-TR" sz="4800" b="0" i="0" dirty="0" err="1">
                <a:effectLst/>
                <a:latin typeface="Söhne"/>
              </a:rPr>
              <a:t>Metrics</a:t>
            </a:r>
            <a:endParaRPr lang="tr-TR" sz="4800" dirty="0">
              <a:latin typeface="Söhne"/>
            </a:endParaRPr>
          </a:p>
          <a:p>
            <a:pPr algn="ctr"/>
            <a:endParaRPr lang="en-US" sz="4000" dirty="0"/>
          </a:p>
        </p:txBody>
      </p:sp>
    </p:spTree>
    <p:extLst>
      <p:ext uri="{BB962C8B-B14F-4D97-AF65-F5344CB8AC3E}">
        <p14:creationId xmlns:p14="http://schemas.microsoft.com/office/powerpoint/2010/main" val="1019213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7" descr="çizelge içeren bir resim&#10;&#10;Açıklama otomatik olarak oluşturuldu">
            <a:extLst>
              <a:ext uri="{FF2B5EF4-FFF2-40B4-BE49-F238E27FC236}">
                <a16:creationId xmlns:a16="http://schemas.microsoft.com/office/drawing/2014/main" id="{9D82178E-1400-CA34-A9CA-325E37C29B8F}"/>
              </a:ext>
            </a:extLst>
          </p:cNvPr>
          <p:cNvPicPr>
            <a:picLocks noChangeAspect="1"/>
          </p:cNvPicPr>
          <p:nvPr/>
        </p:nvPicPr>
        <p:blipFill rotWithShape="1">
          <a:blip r:embed="rId2"/>
          <a:srcRect r="625" b="-2"/>
          <a:stretch/>
        </p:blipFill>
        <p:spPr>
          <a:xfrm>
            <a:off x="1" y="10"/>
            <a:ext cx="6936390" cy="6857990"/>
          </a:xfrm>
          <a:prstGeom prst="rect">
            <a:avLst/>
          </a:prstGeom>
        </p:spPr>
      </p:pic>
      <p:sp>
        <p:nvSpPr>
          <p:cNvPr id="12" name="Content Placeholder 11">
            <a:extLst>
              <a:ext uri="{FF2B5EF4-FFF2-40B4-BE49-F238E27FC236}">
                <a16:creationId xmlns:a16="http://schemas.microsoft.com/office/drawing/2014/main" id="{85D7CD16-64C4-BB07-5BA6-307DDDEC245C}"/>
              </a:ext>
            </a:extLst>
          </p:cNvPr>
          <p:cNvSpPr>
            <a:spLocks noGrp="1"/>
          </p:cNvSpPr>
          <p:nvPr>
            <p:ph idx="1"/>
          </p:nvPr>
        </p:nvSpPr>
        <p:spPr>
          <a:xfrm>
            <a:off x="7375586" y="1233577"/>
            <a:ext cx="3978214" cy="4943386"/>
          </a:xfrm>
        </p:spPr>
        <p:txBody>
          <a:bodyPr>
            <a:normAutofit/>
          </a:bodyPr>
          <a:lstStyle/>
          <a:p>
            <a:r>
              <a:rPr lang="en-US" b="0" i="0" dirty="0">
                <a:effectLst/>
                <a:latin typeface="Söhne"/>
              </a:rPr>
              <a:t>Correlation is a statistical measure that describes the relationship between two variables. It indicates the extent to which two variables are related to each other and in what way. </a:t>
            </a:r>
            <a:endParaRPr lang="en-US" dirty="0"/>
          </a:p>
        </p:txBody>
      </p:sp>
      <p:sp>
        <p:nvSpPr>
          <p:cNvPr id="4" name="Veri Yer Tutucusu 3">
            <a:extLst>
              <a:ext uri="{FF2B5EF4-FFF2-40B4-BE49-F238E27FC236}">
                <a16:creationId xmlns:a16="http://schemas.microsoft.com/office/drawing/2014/main" id="{41A01514-7573-344C-2CEA-41D9DEE9F146}"/>
              </a:ext>
            </a:extLst>
          </p:cNvPr>
          <p:cNvSpPr>
            <a:spLocks noGrp="1"/>
          </p:cNvSpPr>
          <p:nvPr>
            <p:ph type="dt" sz="half" idx="10"/>
          </p:nvPr>
        </p:nvSpPr>
        <p:spPr>
          <a:xfrm>
            <a:off x="7530751" y="6356350"/>
            <a:ext cx="2466231" cy="365125"/>
          </a:xfrm>
        </p:spPr>
        <p:txBody>
          <a:bodyPr>
            <a:normAutofit/>
          </a:bodyPr>
          <a:lstStyle/>
          <a:p>
            <a:pPr rtl="0">
              <a:spcAft>
                <a:spcPts val="600"/>
              </a:spcAft>
              <a:defRPr/>
            </a:pPr>
            <a:r>
              <a:rPr lang="tr-TR" noProof="0"/>
              <a:t>03.09.20XX</a:t>
            </a:r>
          </a:p>
        </p:txBody>
      </p:sp>
      <p:sp>
        <p:nvSpPr>
          <p:cNvPr id="6" name="Slayt Numarası Yer Tutucusu 5">
            <a:extLst>
              <a:ext uri="{FF2B5EF4-FFF2-40B4-BE49-F238E27FC236}">
                <a16:creationId xmlns:a16="http://schemas.microsoft.com/office/drawing/2014/main" id="{037134AE-2A02-CDC7-E200-59A1D55C2F51}"/>
              </a:ext>
            </a:extLst>
          </p:cNvPr>
          <p:cNvSpPr>
            <a:spLocks noGrp="1"/>
          </p:cNvSpPr>
          <p:nvPr>
            <p:ph type="sldNum" sz="quarter" idx="12"/>
          </p:nvPr>
        </p:nvSpPr>
        <p:spPr>
          <a:xfrm>
            <a:off x="10467832" y="6356350"/>
            <a:ext cx="885967" cy="365125"/>
          </a:xfrm>
        </p:spPr>
        <p:txBody>
          <a:bodyPr>
            <a:normAutofit/>
          </a:bodyPr>
          <a:lstStyle/>
          <a:p>
            <a:pPr rtl="0">
              <a:spcAft>
                <a:spcPts val="600"/>
              </a:spcAft>
              <a:defRPr/>
            </a:pPr>
            <a:fld id="{D76B855D-E9CC-4FF8-AD85-6CDC7B89A0DE}" type="slidenum">
              <a:rPr lang="tr-TR" noProof="0" smtClean="0"/>
              <a:pPr rtl="0">
                <a:spcAft>
                  <a:spcPts val="600"/>
                </a:spcAft>
                <a:defRPr/>
              </a:pPr>
              <a:t>8</a:t>
            </a:fld>
            <a:endParaRPr lang="tr-TR" noProof="0"/>
          </a:p>
        </p:txBody>
      </p:sp>
    </p:spTree>
    <p:extLst>
      <p:ext uri="{BB962C8B-B14F-4D97-AF65-F5344CB8AC3E}">
        <p14:creationId xmlns:p14="http://schemas.microsoft.com/office/powerpoint/2010/main" val="301241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F916DAA-1ACF-4343-A637-D55C4A5DE05B}"/>
              </a:ext>
            </a:extLst>
          </p:cNvPr>
          <p:cNvSpPr>
            <a:spLocks noGrp="1"/>
          </p:cNvSpPr>
          <p:nvPr>
            <p:ph type="title"/>
          </p:nvPr>
        </p:nvSpPr>
        <p:spPr>
          <a:xfrm>
            <a:off x="638881" y="417576"/>
            <a:ext cx="10909640" cy="1249394"/>
          </a:xfrm>
        </p:spPr>
        <p:txBody>
          <a:bodyPr vert="horz" lIns="91440" tIns="45720" rIns="91440" bIns="45720" rtlCol="0" anchor="ctr">
            <a:normAutofit/>
          </a:bodyPr>
          <a:lstStyle/>
          <a:p>
            <a:r>
              <a:rPr lang="tr-TR" sz="3200" b="0" dirty="0" err="1">
                <a:solidFill>
                  <a:srgbClr val="98C379"/>
                </a:solidFill>
                <a:effectLst/>
                <a:latin typeface="Consolas" panose="020B0609020204030204" pitchFamily="49" charset="0"/>
              </a:rPr>
              <a:t>Missing</a:t>
            </a:r>
            <a:r>
              <a:rPr lang="tr-TR" sz="3200" b="0" dirty="0">
                <a:solidFill>
                  <a:srgbClr val="98C379"/>
                </a:solidFill>
                <a:effectLst/>
                <a:latin typeface="Consolas" panose="020B0609020204030204" pitchFamily="49" charset="0"/>
              </a:rPr>
              <a:t> </a:t>
            </a:r>
            <a:r>
              <a:rPr lang="tr-TR" sz="3200" b="0" dirty="0" err="1">
                <a:solidFill>
                  <a:srgbClr val="98C379"/>
                </a:solidFill>
                <a:effectLst/>
                <a:latin typeface="Consolas" panose="020B0609020204030204" pitchFamily="49" charset="0"/>
              </a:rPr>
              <a:t>Values</a:t>
            </a:r>
            <a:r>
              <a:rPr lang="tr-TR" sz="3200" b="0" dirty="0">
                <a:solidFill>
                  <a:srgbClr val="98C379"/>
                </a:solidFill>
                <a:effectLst/>
                <a:latin typeface="Consolas" panose="020B0609020204030204" pitchFamily="49" charset="0"/>
              </a:rPr>
              <a:t>: </a:t>
            </a:r>
            <a:endParaRPr lang="tr-TR" sz="3200" b="0" dirty="0">
              <a:solidFill>
                <a:srgbClr val="ABB2BF"/>
              </a:solidFill>
              <a:effectLst/>
              <a:latin typeface="Consolas" panose="020B0609020204030204" pitchFamily="49" charset="0"/>
            </a:endParaRP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çerik Yer Tutucusu 12" descr="çizelge içeren bir resim&#10;&#10;Açıklama otomatik olarak oluşturuldu">
            <a:extLst>
              <a:ext uri="{FF2B5EF4-FFF2-40B4-BE49-F238E27FC236}">
                <a16:creationId xmlns:a16="http://schemas.microsoft.com/office/drawing/2014/main" id="{4187C923-67FA-35A9-1BE4-9A1D1A953AE7}"/>
              </a:ext>
            </a:extLst>
          </p:cNvPr>
          <p:cNvPicPr>
            <a:picLocks noGrp="1" noChangeAspect="1"/>
          </p:cNvPicPr>
          <p:nvPr>
            <p:ph idx="1"/>
          </p:nvPr>
        </p:nvPicPr>
        <p:blipFill>
          <a:blip r:embed="rId3"/>
          <a:stretch>
            <a:fillRect/>
          </a:stretch>
        </p:blipFill>
        <p:spPr>
          <a:xfrm>
            <a:off x="534236" y="2633472"/>
            <a:ext cx="11120479" cy="3586353"/>
          </a:xfrm>
          <a:prstGeom prst="rect">
            <a:avLst/>
          </a:prstGeom>
        </p:spPr>
      </p:pic>
      <p:sp>
        <p:nvSpPr>
          <p:cNvPr id="5" name="Tarih Yer Tutucusu 4">
            <a:extLst>
              <a:ext uri="{FF2B5EF4-FFF2-40B4-BE49-F238E27FC236}">
                <a16:creationId xmlns:a16="http://schemas.microsoft.com/office/drawing/2014/main" id="{3AD06355-A3C6-4680-9456-99EB4CD434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lvl="0">
              <a:spcAft>
                <a:spcPts val="600"/>
              </a:spcAft>
            </a:pPr>
            <a:r>
              <a:rPr lang="en-US"/>
              <a:t>01.04.2023</a:t>
            </a:r>
          </a:p>
        </p:txBody>
      </p:sp>
      <p:sp>
        <p:nvSpPr>
          <p:cNvPr id="6" name="Alt Bilgi Yer Tutucusu 5">
            <a:extLst>
              <a:ext uri="{FF2B5EF4-FFF2-40B4-BE49-F238E27FC236}">
                <a16:creationId xmlns:a16="http://schemas.microsoft.com/office/drawing/2014/main" id="{31E614C4-AF93-47E4-AAAE-E508A893E74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lvl="0">
              <a:spcAft>
                <a:spcPts val="600"/>
              </a:spcAft>
            </a:pPr>
            <a:r>
              <a:rPr lang="en-US" kern="1200" dirty="0">
                <a:solidFill>
                  <a:schemeClr val="tx1">
                    <a:tint val="75000"/>
                  </a:schemeClr>
                </a:solidFill>
                <a:latin typeface="+mn-lt"/>
                <a:ea typeface="+mn-ea"/>
                <a:cs typeface="+mn-cs"/>
              </a:rPr>
              <a:t>Earthquakes in Turkey</a:t>
            </a:r>
          </a:p>
        </p:txBody>
      </p:sp>
      <p:sp>
        <p:nvSpPr>
          <p:cNvPr id="7" name="Slayt Numarası Yer Tutucusu 6">
            <a:extLst>
              <a:ext uri="{FF2B5EF4-FFF2-40B4-BE49-F238E27FC236}">
                <a16:creationId xmlns:a16="http://schemas.microsoft.com/office/drawing/2014/main" id="{AB8B6466-CC56-4078-BB0C-7A0D5CB3F0F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D76B855D-E9CC-4FF8-AD85-6CDC7B89A0DE}" type="slidenum">
              <a:rPr kumimoji="0" lang="en-US" b="0" i="0" u="none" strike="noStrike" cap="none" spc="0" normalizeH="0" baseline="0" smtClean="0">
                <a:ln>
                  <a:noFill/>
                </a:ln>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a:ln>
                <a:noFill/>
              </a:ln>
              <a:effectLst/>
              <a:uLnTx/>
              <a:uFillTx/>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619</TotalTime>
  <Words>2336</Words>
  <Application>Microsoft Office PowerPoint</Application>
  <PresentationFormat>Geniş ekran</PresentationFormat>
  <Paragraphs>261</Paragraphs>
  <Slides>32</Slides>
  <Notes>9</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32</vt:i4>
      </vt:variant>
    </vt:vector>
  </HeadingPairs>
  <TitlesOfParts>
    <vt:vector size="39" baseType="lpstr">
      <vt:lpstr>Arial</vt:lpstr>
      <vt:lpstr>Calibri</vt:lpstr>
      <vt:lpstr>Calibri Light</vt:lpstr>
      <vt:lpstr>Cambria Math</vt:lpstr>
      <vt:lpstr>Consolas</vt:lpstr>
      <vt:lpstr>Söhne</vt:lpstr>
      <vt:lpstr>Office Teması</vt:lpstr>
      <vt:lpstr>Earthquakes in Turkey</vt:lpstr>
      <vt:lpstr>Contents</vt:lpstr>
      <vt:lpstr>Introduction</vt:lpstr>
      <vt:lpstr>Earthquake Risk in Turkey</vt:lpstr>
      <vt:lpstr>Data Sources and Collection</vt:lpstr>
      <vt:lpstr>Project Goal</vt:lpstr>
      <vt:lpstr>Earthquakes in Turkey (1903-2023)</vt:lpstr>
      <vt:lpstr>PowerPoint Sunusu</vt:lpstr>
      <vt:lpstr>Missing Values: </vt:lpstr>
      <vt:lpstr>Outlier Detection: </vt:lpstr>
      <vt:lpstr>Problems with the data: </vt:lpstr>
      <vt:lpstr>Check for Missing Values Again: </vt:lpstr>
      <vt:lpstr>According to the Turkish Disaster and Emergency Management Presidency (AFAD), the cities with the highest number of earthquakes in Turkey are as follows:   - Muğla  - İzmir  - Antalya  However, according to earthquake data for the last 120 years, it can be seen that Manisa, Kütahya, and Balıkesir are among the top cities with the highest number of earthquakes in Turkey.</vt:lpstr>
      <vt:lpstr>The shade around the line represents the confidence interval (CI) of the mean of the data at each x value. The default CI is 95%, which means that the shaded area represents the range within which we are 95% confident that the true mean of the data lies, based on the sample that we have.  The width of the shaded area reflects the level of uncertainty in the estimate of the mean at each x value. If the shaded area is narrow, it indicates that there is low variability in the data, and we are relatively certain about the estimated mean. On the other hand, if the shaded area is wide, it suggests that there is high variability in the data, and we are less certain about the estimated mean.</vt:lpstr>
      <vt:lpstr>Comparing Earthquake Characteristics: A Table of Richter Scale, Mercalli Intensity, Effects, and Frequency</vt:lpstr>
      <vt:lpstr>PowerPoint Sunusu</vt:lpstr>
      <vt:lpstr>PowerPoint Sunusu</vt:lpstr>
      <vt:lpstr>Major and Strong Earthquakes in Turkey</vt:lpstr>
      <vt:lpstr>A KDE plot (Kernel Density Estimate plot) is a data visualization technique used to estimate the probability density function of a random variable.  Probability density is a concept in probability theory that is used to describe the likelihood of a continuous random variable taking on a particular value. In other words, it's a way of characterizing the probability distribution of a continuous random variable. </vt:lpstr>
      <vt:lpstr>PowerPoint Sunusu</vt:lpstr>
      <vt:lpstr>PowerPoint Sunusu</vt:lpstr>
      <vt:lpstr>PowerPoint Sunusu</vt:lpstr>
      <vt:lpstr>PowerPoint Sunusu</vt:lpstr>
      <vt:lpstr>Population Density and Earthquake Frequency  </vt:lpstr>
      <vt:lpstr>Earthquake Importance Score = log10(Population of the affected area) ∗ (Magnitude of the earthquake)^2 </vt:lpstr>
      <vt:lpstr>PowerPoint Sunusu</vt:lpstr>
      <vt:lpstr>Relationship between the population density and earthquake frequency While there is a very high correlation between count and importance, there is also a positive correlation between importance and average magnitude, which is to be expected given the relationship between the two factors.  </vt:lpstr>
      <vt:lpstr>Conclusion and Future Work</vt:lpstr>
      <vt:lpstr>PowerPoint Sunusu</vt:lpstr>
      <vt:lpstr>PowerPoint Sunusu</vt:lpstr>
      <vt:lpstr>PowerPoint Sunusu</vt:lpstr>
      <vt:lpstr>Q &amp; A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Şekiller</dc:title>
  <dc:creator>Başak Dilara Çevik</dc:creator>
  <cp:lastModifiedBy>Başak Dilara Çevik</cp:lastModifiedBy>
  <cp:revision>40</cp:revision>
  <dcterms:created xsi:type="dcterms:W3CDTF">2023-03-31T17:54:04Z</dcterms:created>
  <dcterms:modified xsi:type="dcterms:W3CDTF">2023-04-04T11:41:58Z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